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67"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33A5A6-055F-40F6-9820-04DA914D93CA}"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6DC73D-0DC6-4071-B581-941DCC619FEF}" type="slidenum">
              <a:rPr lang="en-US" smtClean="0"/>
              <a:pPr/>
              <a:t>‹#›</a:t>
            </a:fld>
            <a:endParaRPr lang="en-US"/>
          </a:p>
        </p:txBody>
      </p:sp>
    </p:spTree>
    <p:extLst>
      <p:ext uri="{BB962C8B-B14F-4D97-AF65-F5344CB8AC3E}">
        <p14:creationId xmlns:p14="http://schemas.microsoft.com/office/powerpoint/2010/main" val="2456391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I'm calling about the two-bedroom rental you have advertised on the Home Base website. Is that still available?</a:t>
            </a:r>
            <a:r>
              <a:rPr lang="en-US" dirty="0" smtClean="0"/>
              <a:t/>
            </a:r>
            <a:br>
              <a:rPr lang="en-US" dirty="0" smtClean="0"/>
            </a:br>
            <a:r>
              <a:rPr lang="en-US" sz="1200" b="0" i="0" kern="1200" dirty="0" smtClean="0">
                <a:solidFill>
                  <a:schemeClr val="tx1"/>
                </a:solidFill>
                <a:latin typeface="+mn-lt"/>
                <a:ea typeface="+mn-ea"/>
                <a:cs typeface="+mn-cs"/>
              </a:rPr>
              <a:t>— Yes it is. If you'd like to see it , we can make an appointment for this afternoon.</a:t>
            </a:r>
            <a:r>
              <a:rPr lang="en-US" dirty="0" smtClean="0"/>
              <a:t/>
            </a:r>
            <a:br>
              <a:rPr lang="en-US" dirty="0" smtClean="0"/>
            </a:br>
            <a:r>
              <a:rPr lang="en-US" sz="1200" b="0" i="0" kern="1200" dirty="0" smtClean="0">
                <a:solidFill>
                  <a:schemeClr val="tx1"/>
                </a:solidFill>
                <a:latin typeface="+mn-lt"/>
                <a:ea typeface="+mn-ea"/>
                <a:cs typeface="+mn-cs"/>
              </a:rPr>
              <a:t>— OK, but before I see it, I'd like a little more information. The ad said it was $1,500 a month, plus the first and last month rent in advance, plus a cleaning deposit. How much is the cleaning deposit? Also, how many bathrooms does it have?</a:t>
            </a:r>
            <a:r>
              <a:rPr lang="en-US" dirty="0" smtClean="0"/>
              <a:t/>
            </a:r>
            <a:br>
              <a:rPr lang="en-US" dirty="0" smtClean="0"/>
            </a:br>
            <a:r>
              <a:rPr lang="en-US" sz="1200" b="0" i="0" kern="1200" dirty="0" smtClean="0">
                <a:solidFill>
                  <a:schemeClr val="tx1"/>
                </a:solidFill>
                <a:latin typeface="+mn-lt"/>
                <a:ea typeface="+mn-ea"/>
                <a:cs typeface="+mn-cs"/>
              </a:rPr>
              <a:t>— It has two bathrooms, and the cleaning deposit is $500, half of which is non-refundable.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1)b  2)d  3)c</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Damon, how are you coming with the expense reports?</a:t>
            </a:r>
            <a:r>
              <a:rPr lang="en-US" dirty="0" smtClean="0"/>
              <a:t/>
            </a:r>
            <a:br>
              <a:rPr lang="en-US" dirty="0" smtClean="0"/>
            </a:br>
            <a:r>
              <a:rPr lang="en-US" sz="1200" b="0" i="0" kern="1200" dirty="0" smtClean="0">
                <a:solidFill>
                  <a:schemeClr val="tx1"/>
                </a:solidFill>
                <a:latin typeface="+mn-lt"/>
                <a:ea typeface="+mn-ea"/>
                <a:cs typeface="+mn-cs"/>
              </a:rPr>
              <a:t>— I'm afraid I'm a little bit behind. I'm having trouble with the Excel spreadsheets.</a:t>
            </a:r>
            <a:r>
              <a:rPr lang="en-US" dirty="0" smtClean="0"/>
              <a:t/>
            </a:r>
            <a:br>
              <a:rPr lang="en-US" dirty="0" smtClean="0"/>
            </a:br>
            <a:r>
              <a:rPr lang="en-US" sz="1200" b="0" i="0" kern="1200" dirty="0" smtClean="0">
                <a:solidFill>
                  <a:schemeClr val="tx1"/>
                </a:solidFill>
                <a:latin typeface="+mn-lt"/>
                <a:ea typeface="+mn-ea"/>
                <a:cs typeface="+mn-cs"/>
              </a:rPr>
              <a:t>— Would you like Sasha to give you a hand?</a:t>
            </a:r>
            <a:r>
              <a:rPr lang="en-US" dirty="0" smtClean="0"/>
              <a:t/>
            </a:r>
            <a:br>
              <a:rPr lang="en-US" dirty="0" smtClean="0"/>
            </a:br>
            <a:r>
              <a:rPr lang="en-US" sz="1200" b="0" i="0" kern="1200" dirty="0" smtClean="0">
                <a:solidFill>
                  <a:schemeClr val="tx1"/>
                </a:solidFill>
                <a:latin typeface="+mn-lt"/>
                <a:ea typeface="+mn-ea"/>
                <a:cs typeface="+mn-cs"/>
              </a:rPr>
              <a:t>— Yes, that would be great. Thank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4)a  5)b</a:t>
            </a:r>
            <a:r>
              <a:rPr lang="en-US" sz="1200" b="0" i="0" kern="1200" baseline="0" dirty="0" smtClean="0">
                <a:solidFill>
                  <a:schemeClr val="tx1"/>
                </a:solidFill>
                <a:latin typeface="+mn-lt"/>
                <a:ea typeface="+mn-ea"/>
                <a:cs typeface="+mn-cs"/>
              </a:rPr>
              <a:t>  6)c</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got a bill from the gas company in the mail today. Heating your home with natural gas is so expensive!</a:t>
            </a:r>
            <a:r>
              <a:rPr lang="en-US" dirty="0" smtClean="0"/>
              <a:t/>
            </a:r>
            <a:br>
              <a:rPr lang="en-US" dirty="0" smtClean="0"/>
            </a:br>
            <a:r>
              <a:rPr lang="en-US" sz="1200" b="0" i="0" kern="1200" dirty="0" smtClean="0">
                <a:solidFill>
                  <a:schemeClr val="tx1"/>
                </a:solidFill>
                <a:latin typeface="+mn-lt"/>
                <a:ea typeface="+mn-ea"/>
                <a:cs typeface="+mn-cs"/>
              </a:rPr>
              <a:t>— Yes, my bill is expensive too. I guess that's because the weather's turning colder, so I've been turning up the thermostat lately.</a:t>
            </a:r>
            <a:r>
              <a:rPr lang="en-US" dirty="0" smtClean="0"/>
              <a:t/>
            </a:r>
            <a:br>
              <a:rPr lang="en-US" dirty="0" smtClean="0"/>
            </a:br>
            <a:r>
              <a:rPr lang="en-US" sz="1200" b="0" i="0" kern="1200" dirty="0" smtClean="0">
                <a:solidFill>
                  <a:schemeClr val="tx1"/>
                </a:solidFill>
                <a:latin typeface="+mn-lt"/>
                <a:ea typeface="+mn-ea"/>
                <a:cs typeface="+mn-cs"/>
              </a:rPr>
              <a:t>— So have I. But I still don't think my bill should be this high. Maybe I should call the</a:t>
            </a:r>
            <a:r>
              <a:rPr lang="en-US" dirty="0" smtClean="0"/>
              <a:t/>
            </a:r>
            <a:br>
              <a:rPr lang="en-US" dirty="0" smtClean="0"/>
            </a:br>
            <a:r>
              <a:rPr lang="en-US" sz="1200" b="0" i="0" kern="1200" dirty="0" smtClean="0">
                <a:solidFill>
                  <a:schemeClr val="tx1"/>
                </a:solidFill>
                <a:latin typeface="+mn-lt"/>
                <a:ea typeface="+mn-ea"/>
                <a:cs typeface="+mn-cs"/>
              </a:rPr>
              <a:t>gas company and ask if the rates have gone up.</a:t>
            </a:r>
            <a:r>
              <a:rPr lang="en-US" dirty="0" smtClean="0"/>
              <a:t/>
            </a:r>
            <a:br>
              <a:rPr lang="en-US" dirty="0" smtClean="0"/>
            </a:br>
            <a:r>
              <a:rPr lang="en-US" sz="1200" b="0" i="0" kern="1200" dirty="0" smtClean="0">
                <a:solidFill>
                  <a:schemeClr val="tx1"/>
                </a:solidFill>
                <a:latin typeface="+mn-lt"/>
                <a:ea typeface="+mn-ea"/>
                <a:cs typeface="+mn-cs"/>
              </a:rPr>
              <a:t>— Yeah, that's a good idea. I've called them before, and they have good customer phone service. Let me know what you find 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-- 7)b</a:t>
            </a:r>
            <a:r>
              <a:rPr lang="en-US" sz="1200" b="0" i="0" kern="1200" baseline="0" dirty="0" smtClean="0">
                <a:solidFill>
                  <a:schemeClr val="tx1"/>
                </a:solidFill>
                <a:latin typeface="+mn-lt"/>
                <a:ea typeface="+mn-ea"/>
                <a:cs typeface="+mn-cs"/>
              </a:rPr>
              <a:t>  8)a  9)c</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Yes, I'd like to book a table for four on Thursday night.</a:t>
            </a:r>
            <a:r>
              <a:rPr lang="en-US" dirty="0" smtClean="0"/>
              <a:t/>
            </a:r>
            <a:br>
              <a:rPr lang="en-US" dirty="0" smtClean="0"/>
            </a:br>
            <a:r>
              <a:rPr lang="en-US" sz="1200" b="0" i="0" kern="1200" dirty="0" smtClean="0">
                <a:solidFill>
                  <a:schemeClr val="tx1"/>
                </a:solidFill>
                <a:latin typeface="+mn-lt"/>
                <a:ea typeface="+mn-ea"/>
                <a:cs typeface="+mn-cs"/>
              </a:rPr>
              <a:t>— I'm sorry sir, but we have a private party reserved for that evening. Can I recommend that you consider another day? We're open from four to 11 in the evening.</a:t>
            </a:r>
            <a:r>
              <a:rPr lang="en-US" dirty="0" smtClean="0"/>
              <a:t/>
            </a:r>
            <a:br>
              <a:rPr lang="en-US" dirty="0" smtClean="0"/>
            </a:br>
            <a:r>
              <a:rPr lang="en-US" sz="1200" b="0" i="0" kern="1200" dirty="0" smtClean="0">
                <a:solidFill>
                  <a:schemeClr val="tx1"/>
                </a:solidFill>
                <a:latin typeface="+mn-lt"/>
                <a:ea typeface="+mn-ea"/>
                <a:cs typeface="+mn-cs"/>
              </a:rPr>
              <a:t>— In that case, let's make it Friday evening at 6:30.</a:t>
            </a:r>
            <a:r>
              <a:rPr lang="en-US" dirty="0" smtClean="0"/>
              <a:t/>
            </a:r>
            <a:br>
              <a:rPr lang="en-US" dirty="0" smtClean="0"/>
            </a:br>
            <a:r>
              <a:rPr lang="en-US" sz="1200" b="0" i="0" kern="1200" dirty="0" smtClean="0">
                <a:solidFill>
                  <a:schemeClr val="tx1"/>
                </a:solidFill>
                <a:latin typeface="+mn-lt"/>
                <a:ea typeface="+mn-ea"/>
                <a:cs typeface="+mn-cs"/>
              </a:rPr>
              <a:t>— All right, sir. And whose name shall I book the table under?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  11)d  12)b</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Thomas! I haven't seen you in awhile.</a:t>
            </a:r>
            <a:r>
              <a:rPr lang="en-US" dirty="0" smtClean="0"/>
              <a:t/>
            </a:r>
            <a:br>
              <a:rPr lang="en-US" dirty="0" smtClean="0"/>
            </a:br>
            <a:r>
              <a:rPr lang="en-US" sz="1200" b="0" i="0" kern="1200" dirty="0" smtClean="0">
                <a:solidFill>
                  <a:schemeClr val="tx1"/>
                </a:solidFill>
                <a:latin typeface="+mn-lt"/>
                <a:ea typeface="+mn-ea"/>
                <a:cs typeface="+mn-cs"/>
              </a:rPr>
              <a:t>— Hey Debbie. Yes, it has been a long time. How's Gabe doing? I heard he got a promotion at the Business News.</a:t>
            </a:r>
            <a:r>
              <a:rPr lang="en-US" dirty="0" smtClean="0"/>
              <a:t/>
            </a:r>
            <a:br>
              <a:rPr lang="en-US" dirty="0" smtClean="0"/>
            </a:br>
            <a:r>
              <a:rPr lang="en-US" sz="1200" b="0" i="0" kern="1200" dirty="0" smtClean="0">
                <a:solidFill>
                  <a:schemeClr val="tx1"/>
                </a:solidFill>
                <a:latin typeface="+mn-lt"/>
                <a:ea typeface="+mn-ea"/>
                <a:cs typeface="+mn-cs"/>
              </a:rPr>
              <a:t>— Yes, he's going to be the special-sections editor. It's a great opportunity for him, and we can really use the extra money.</a:t>
            </a:r>
            <a:r>
              <a:rPr lang="en-US" dirty="0" smtClean="0"/>
              <a:t/>
            </a:r>
            <a:br>
              <a:rPr lang="en-US" dirty="0" smtClean="0"/>
            </a:br>
            <a:r>
              <a:rPr lang="en-US" sz="1200" b="0" i="0" kern="1200" dirty="0" smtClean="0">
                <a:solidFill>
                  <a:schemeClr val="tx1"/>
                </a:solidFill>
                <a:latin typeface="+mn-lt"/>
                <a:ea typeface="+mn-ea"/>
                <a:cs typeface="+mn-cs"/>
              </a:rPr>
              <a:t>— Tell him congratulations for me. We should get together for dinner sometime soon and catch up.</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14)b  15)c</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Good morning. Welcome to Boston. Are you here for the management convention?</a:t>
            </a:r>
            <a:r>
              <a:rPr lang="en-US" dirty="0" smtClean="0"/>
              <a:t/>
            </a:r>
            <a:br>
              <a:rPr lang="en-US" dirty="0" smtClean="0"/>
            </a:br>
            <a:r>
              <a:rPr lang="en-US" sz="1200" b="0" i="0" kern="1200" dirty="0" smtClean="0">
                <a:solidFill>
                  <a:schemeClr val="tx1"/>
                </a:solidFill>
                <a:latin typeface="+mn-lt"/>
                <a:ea typeface="+mn-ea"/>
                <a:cs typeface="+mn-cs"/>
              </a:rPr>
              <a:t>— Yes, I am. Where do I go to check in?</a:t>
            </a:r>
            <a:r>
              <a:rPr lang="en-US" dirty="0" smtClean="0"/>
              <a:t/>
            </a:r>
            <a:br>
              <a:rPr lang="en-US" dirty="0" smtClean="0"/>
            </a:br>
            <a:r>
              <a:rPr lang="en-US" sz="1200" b="0" i="0" kern="1200" dirty="0" smtClean="0">
                <a:solidFill>
                  <a:schemeClr val="tx1"/>
                </a:solidFill>
                <a:latin typeface="+mn-lt"/>
                <a:ea typeface="+mn-ea"/>
                <a:cs typeface="+mn-cs"/>
              </a:rPr>
              <a:t>— The registration tables are on the left side of the room. After you register, go to the tables on the right for a schedule of seminars and more information about convention activities. There's free coffee and donuts in the foyer.</a:t>
            </a:r>
            <a:r>
              <a:rPr lang="en-US" dirty="0" smtClean="0"/>
              <a:t/>
            </a:r>
            <a:br>
              <a:rPr lang="en-US" dirty="0" smtClean="0"/>
            </a:br>
            <a:r>
              <a:rPr lang="en-US" sz="1200" b="0" i="0" kern="1200" dirty="0" smtClean="0">
                <a:solidFill>
                  <a:schemeClr val="tx1"/>
                </a:solidFill>
                <a:latin typeface="+mn-lt"/>
                <a:ea typeface="+mn-ea"/>
                <a:cs typeface="+mn-cs"/>
              </a:rPr>
              <a:t>— Thank you. Before I start, I need to use the restroom.</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16)b  17)c  18)d</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Wanda, something personal's come up, and I need to rearrange my schedule for Wednesday. Could you please call Jim Haskell and move our Wednesday morning meeting to 8 a.m. Thursday?</a:t>
            </a:r>
            <a:r>
              <a:rPr lang="en-US" dirty="0" smtClean="0"/>
              <a:t/>
            </a:r>
            <a:br>
              <a:rPr lang="en-US" dirty="0" smtClean="0"/>
            </a:br>
            <a:r>
              <a:rPr lang="en-US" sz="1200" b="0" i="0" kern="1200" dirty="0" smtClean="0">
                <a:solidFill>
                  <a:schemeClr val="tx1"/>
                </a:solidFill>
                <a:latin typeface="+mn-lt"/>
                <a:ea typeface="+mn-ea"/>
                <a:cs typeface="+mn-cs"/>
              </a:rPr>
              <a:t>— Sure. Eight Thursday with Mr. Haskell. What about your Wednesday afternoon conference call with Ms. Witherspoon and Mr. Dirks?</a:t>
            </a:r>
            <a:r>
              <a:rPr lang="en-US" dirty="0" smtClean="0"/>
              <a:t/>
            </a:r>
            <a:br>
              <a:rPr lang="en-US" dirty="0" smtClean="0"/>
            </a:br>
            <a:r>
              <a:rPr lang="en-US" sz="1200" b="0" i="0" kern="1200" dirty="0" smtClean="0">
                <a:solidFill>
                  <a:schemeClr val="tx1"/>
                </a:solidFill>
                <a:latin typeface="+mn-lt"/>
                <a:ea typeface="+mn-ea"/>
                <a:cs typeface="+mn-cs"/>
              </a:rPr>
              <a:t>— Oh yes. See if you can push that forward to one o'clock Tuesday. If you can, reschedule any current Tuesday afternoon meetings to next week.</a:t>
            </a:r>
            <a:r>
              <a:rPr lang="en-US" dirty="0" smtClean="0"/>
              <a:t/>
            </a:r>
            <a:br>
              <a:rPr lang="en-US" dirty="0" smtClean="0"/>
            </a:br>
            <a:r>
              <a:rPr lang="en-US" sz="1200" b="0" i="0" kern="1200" dirty="0" smtClean="0">
                <a:solidFill>
                  <a:schemeClr val="tx1"/>
                </a:solidFill>
                <a:latin typeface="+mn-lt"/>
                <a:ea typeface="+mn-ea"/>
                <a:cs typeface="+mn-cs"/>
              </a:rPr>
              <a:t>— OK. One on Tuesday. I'll see what I can do, and I'll let you know in a few minutes.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19)d  20) b  21)b</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I'd like a double cheeseburger, small fries, and a chocolate milkshake please.</a:t>
            </a:r>
            <a:r>
              <a:rPr lang="en-US" dirty="0" smtClean="0"/>
              <a:t/>
            </a:r>
            <a:br>
              <a:rPr lang="en-US" dirty="0" smtClean="0"/>
            </a:br>
            <a:r>
              <a:rPr lang="en-US" sz="1200" b="0" i="0" kern="1200" dirty="0" smtClean="0">
                <a:solidFill>
                  <a:schemeClr val="tx1"/>
                </a:solidFill>
                <a:latin typeface="+mn-lt"/>
                <a:ea typeface="+mn-ea"/>
                <a:cs typeface="+mn-cs"/>
              </a:rPr>
              <a:t>— I'm sorry, our milkshake machine is broken. How about a Coke instead?</a:t>
            </a:r>
            <a:r>
              <a:rPr lang="en-US" dirty="0" smtClean="0"/>
              <a:t/>
            </a:r>
            <a:br>
              <a:rPr lang="en-US" dirty="0" smtClean="0"/>
            </a:br>
            <a:r>
              <a:rPr lang="en-US" sz="1200" b="0" i="0" kern="1200" dirty="0" smtClean="0">
                <a:solidFill>
                  <a:schemeClr val="tx1"/>
                </a:solidFill>
                <a:latin typeface="+mn-lt"/>
                <a:ea typeface="+mn-ea"/>
                <a:cs typeface="+mn-cs"/>
              </a:rPr>
              <a:t>— I think I'll have a medium root beer. Also, could you make the fries a large, please?</a:t>
            </a:r>
            <a:r>
              <a:rPr lang="en-US" dirty="0" smtClean="0"/>
              <a:t/>
            </a:r>
            <a:br>
              <a:rPr lang="en-US" dirty="0" smtClean="0"/>
            </a:br>
            <a:r>
              <a:rPr lang="en-US" sz="1200" b="0" i="0" kern="1200" dirty="0" smtClean="0">
                <a:solidFill>
                  <a:schemeClr val="tx1"/>
                </a:solidFill>
                <a:latin typeface="+mn-lt"/>
                <a:ea typeface="+mn-ea"/>
                <a:cs typeface="+mn-cs"/>
              </a:rPr>
              <a:t>— No problem. So, that's a double cheeseburger, large fries and a medium root beer. Would you like anything else today?</a:t>
            </a:r>
            <a:r>
              <a:rPr lang="en-US" dirty="0" smtClean="0"/>
              <a:t/>
            </a:r>
            <a:br>
              <a:rPr lang="en-US" dirty="0" smtClean="0"/>
            </a:br>
            <a:endParaRPr lang="en-US" dirty="0" smtClean="0"/>
          </a:p>
          <a:p>
            <a:r>
              <a:rPr lang="en-US" dirty="0" smtClean="0"/>
              <a:t>Answers  -- 22)c  23)a  24)b</a:t>
            </a:r>
            <a:endParaRPr lang="en-US" dirty="0"/>
          </a:p>
        </p:txBody>
      </p:sp>
      <p:sp>
        <p:nvSpPr>
          <p:cNvPr id="4" name="Slide Number Placeholder 3"/>
          <p:cNvSpPr>
            <a:spLocks noGrp="1"/>
          </p:cNvSpPr>
          <p:nvPr>
            <p:ph type="sldNum" sz="quarter" idx="10"/>
          </p:nvPr>
        </p:nvSpPr>
        <p:spPr/>
        <p:txBody>
          <a:bodyPr/>
          <a:lstStyle/>
          <a:p>
            <a:fld id="{586DC73D-0DC6-4071-B581-941DCC619FE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GB" b="1" dirty="0" smtClean="0">
                <a:solidFill>
                  <a:schemeClr val="bg1"/>
                </a:solidFill>
              </a:rPr>
              <a:t>TOEIC Short Conversations Exercise</a:t>
            </a:r>
            <a:r>
              <a:rPr lang="en-GB" b="1" baseline="0" dirty="0" smtClean="0">
                <a:solidFill>
                  <a:schemeClr val="bg1"/>
                </a:solidFill>
              </a:rPr>
              <a:t> 5</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5</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t>22) Where is this conversation probably taking place?</a:t>
            </a:r>
          </a:p>
          <a:p>
            <a:pPr>
              <a:buNone/>
            </a:pPr>
            <a:r>
              <a:rPr lang="en-US" dirty="0" smtClean="0"/>
              <a:t>  A. At a formal restaurant</a:t>
            </a:r>
          </a:p>
          <a:p>
            <a:pPr>
              <a:buNone/>
            </a:pPr>
            <a:r>
              <a:rPr lang="en-US" dirty="0" smtClean="0"/>
              <a:t>  B. In a school cafeteria</a:t>
            </a:r>
          </a:p>
          <a:p>
            <a:pPr>
              <a:buNone/>
            </a:pPr>
            <a:r>
              <a:rPr lang="en-US" dirty="0" smtClean="0"/>
              <a:t>  C. At a fast-food restaurant</a:t>
            </a:r>
          </a:p>
          <a:p>
            <a:pPr>
              <a:buNone/>
            </a:pPr>
            <a:r>
              <a:rPr lang="en-US" dirty="0" smtClean="0"/>
              <a:t>  D. At a picnic</a:t>
            </a:r>
          </a:p>
          <a:p>
            <a:pPr>
              <a:buNone/>
            </a:pPr>
            <a:endParaRPr lang="en-US" dirty="0" smtClean="0"/>
          </a:p>
          <a:p>
            <a:pPr>
              <a:buNone/>
            </a:pPr>
            <a:r>
              <a:rPr lang="en-US" b="1" dirty="0" smtClean="0"/>
              <a:t>23) What problem does the man have?</a:t>
            </a:r>
          </a:p>
          <a:p>
            <a:pPr>
              <a:buNone/>
            </a:pPr>
            <a:r>
              <a:rPr lang="en-US" dirty="0" smtClean="0"/>
              <a:t>  A. A broken appliance</a:t>
            </a:r>
          </a:p>
          <a:p>
            <a:pPr>
              <a:buNone/>
            </a:pPr>
            <a:r>
              <a:rPr lang="en-US" dirty="0" smtClean="0"/>
              <a:t>  B. No money for change</a:t>
            </a:r>
          </a:p>
          <a:p>
            <a:pPr>
              <a:buNone/>
            </a:pPr>
            <a:r>
              <a:rPr lang="en-US" dirty="0" smtClean="0"/>
              <a:t>  C. Sold out of Coke</a:t>
            </a:r>
          </a:p>
          <a:p>
            <a:pPr>
              <a:buNone/>
            </a:pPr>
            <a:r>
              <a:rPr lang="en-US" dirty="0" smtClean="0"/>
              <a:t>  D. Fries aren't ready</a:t>
            </a:r>
          </a:p>
          <a:p>
            <a:pPr>
              <a:buNone/>
            </a:pPr>
            <a:endParaRPr lang="en-US" dirty="0" smtClean="0"/>
          </a:p>
          <a:p>
            <a:pPr>
              <a:buNone/>
            </a:pPr>
            <a:r>
              <a:rPr lang="en-US" b="1" dirty="0" smtClean="0"/>
              <a:t>24) What does the woman say about her order?</a:t>
            </a:r>
          </a:p>
          <a:p>
            <a:pPr>
              <a:buNone/>
            </a:pPr>
            <a:r>
              <a:rPr lang="en-US" dirty="0" smtClean="0"/>
              <a:t>  A. She wants a large root beer</a:t>
            </a:r>
          </a:p>
          <a:p>
            <a:pPr>
              <a:buNone/>
            </a:pPr>
            <a:r>
              <a:rPr lang="en-US" dirty="0" smtClean="0"/>
              <a:t>  B. She asks to change the size of her fries</a:t>
            </a:r>
          </a:p>
          <a:p>
            <a:pPr>
              <a:buNone/>
            </a:pPr>
            <a:r>
              <a:rPr lang="en-US" dirty="0" smtClean="0"/>
              <a:t>  C. She wants a triple cheeseburger</a:t>
            </a:r>
          </a:p>
          <a:p>
            <a:pPr>
              <a:buNone/>
            </a:pPr>
            <a:r>
              <a:rPr lang="en-US" dirty="0" smtClean="0"/>
              <a:t>  D. She agrees to substitute a Coke for a milkshake</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 What does the woman want to do?</a:t>
            </a:r>
          </a:p>
          <a:p>
            <a:pPr>
              <a:buNone/>
            </a:pPr>
            <a:r>
              <a:rPr lang="en-US" dirty="0" smtClean="0"/>
              <a:t>  A. Buy a house</a:t>
            </a:r>
          </a:p>
          <a:p>
            <a:pPr>
              <a:buNone/>
            </a:pPr>
            <a:r>
              <a:rPr lang="en-US" dirty="0" smtClean="0"/>
              <a:t>  B. Rent a home</a:t>
            </a:r>
          </a:p>
          <a:p>
            <a:pPr>
              <a:buNone/>
            </a:pPr>
            <a:r>
              <a:rPr lang="en-US" dirty="0" smtClean="0"/>
              <a:t>  C. Pay a deposit</a:t>
            </a:r>
          </a:p>
          <a:p>
            <a:pPr>
              <a:buNone/>
            </a:pPr>
            <a:r>
              <a:rPr lang="en-US" dirty="0" smtClean="0"/>
              <a:t>  D. Place an ad</a:t>
            </a:r>
          </a:p>
          <a:p>
            <a:pPr>
              <a:buNone/>
            </a:pPr>
            <a:endParaRPr lang="en-US" b="1" dirty="0" smtClean="0"/>
          </a:p>
          <a:p>
            <a:pPr>
              <a:buNone/>
            </a:pPr>
            <a:r>
              <a:rPr lang="en-US" b="1" dirty="0" smtClean="0"/>
              <a:t>2) What does the man say about the cleaning deposit?</a:t>
            </a:r>
          </a:p>
          <a:p>
            <a:pPr>
              <a:buNone/>
            </a:pPr>
            <a:r>
              <a:rPr lang="en-US" dirty="0" smtClean="0"/>
              <a:t>  A. It is $5,000</a:t>
            </a:r>
          </a:p>
          <a:p>
            <a:pPr>
              <a:buNone/>
            </a:pPr>
            <a:r>
              <a:rPr lang="en-US" dirty="0" smtClean="0"/>
              <a:t>  B. It is fully refundable</a:t>
            </a:r>
          </a:p>
          <a:p>
            <a:pPr>
              <a:buNone/>
            </a:pPr>
            <a:r>
              <a:rPr lang="en-US" dirty="0" smtClean="0"/>
              <a:t>  C. He will waive it</a:t>
            </a:r>
          </a:p>
          <a:p>
            <a:pPr>
              <a:buNone/>
            </a:pPr>
            <a:r>
              <a:rPr lang="en-US" dirty="0" smtClean="0"/>
              <a:t>  D. He will keep half of it</a:t>
            </a:r>
            <a:br>
              <a:rPr lang="en-US" dirty="0" smtClean="0"/>
            </a:br>
            <a:endParaRPr lang="en-US" dirty="0" smtClean="0"/>
          </a:p>
          <a:p>
            <a:pPr>
              <a:buNone/>
            </a:pPr>
            <a:r>
              <a:rPr lang="en-US" b="1" dirty="0" smtClean="0"/>
              <a:t>3) What will the speakers probably do next?</a:t>
            </a:r>
          </a:p>
          <a:p>
            <a:pPr>
              <a:buNone/>
            </a:pPr>
            <a:r>
              <a:rPr lang="en-US" b="1" dirty="0" smtClean="0"/>
              <a:t>  </a:t>
            </a:r>
            <a:r>
              <a:rPr lang="en-US" dirty="0" smtClean="0"/>
              <a:t>A. Pay first and last months' rent</a:t>
            </a:r>
          </a:p>
          <a:p>
            <a:pPr>
              <a:buNone/>
            </a:pPr>
            <a:r>
              <a:rPr lang="en-US" dirty="0" smtClean="0"/>
              <a:t>  B. Clean the home</a:t>
            </a:r>
          </a:p>
          <a:p>
            <a:pPr>
              <a:buNone/>
            </a:pPr>
            <a:r>
              <a:rPr lang="en-US" dirty="0" smtClean="0"/>
              <a:t>  C. Make an appointment</a:t>
            </a:r>
          </a:p>
          <a:p>
            <a:pPr>
              <a:buNone/>
            </a:pPr>
            <a:r>
              <a:rPr lang="en-US" dirty="0" smtClean="0"/>
              <a:t>  D. Collect a deposit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4) Who most likely are the speakers?</a:t>
            </a:r>
          </a:p>
          <a:p>
            <a:pPr>
              <a:buNone/>
            </a:pPr>
            <a:r>
              <a:rPr lang="en-US" dirty="0" smtClean="0"/>
              <a:t>  A. Supervisor-employee</a:t>
            </a:r>
          </a:p>
          <a:p>
            <a:pPr>
              <a:buNone/>
            </a:pPr>
            <a:r>
              <a:rPr lang="en-US" dirty="0" smtClean="0"/>
              <a:t>  B. Mother-son</a:t>
            </a:r>
          </a:p>
          <a:p>
            <a:pPr>
              <a:buNone/>
            </a:pPr>
            <a:r>
              <a:rPr lang="en-US" dirty="0" smtClean="0"/>
              <a:t>  C. Salesman-client</a:t>
            </a:r>
          </a:p>
          <a:p>
            <a:pPr>
              <a:buNone/>
            </a:pPr>
            <a:r>
              <a:rPr lang="en-US" dirty="0" smtClean="0"/>
              <a:t>  D. Doctor-patient</a:t>
            </a:r>
            <a:br>
              <a:rPr lang="en-US" dirty="0" smtClean="0"/>
            </a:br>
            <a:endParaRPr lang="en-US" dirty="0" smtClean="0"/>
          </a:p>
          <a:p>
            <a:pPr>
              <a:buNone/>
            </a:pPr>
            <a:r>
              <a:rPr lang="en-US" b="1" dirty="0" smtClean="0"/>
              <a:t>5) What problem does the man have?</a:t>
            </a:r>
          </a:p>
          <a:p>
            <a:pPr>
              <a:buNone/>
            </a:pPr>
            <a:r>
              <a:rPr lang="en-US" b="1" dirty="0" smtClean="0"/>
              <a:t>  </a:t>
            </a:r>
            <a:r>
              <a:rPr lang="en-US" dirty="0" smtClean="0"/>
              <a:t>A. His computer is broken</a:t>
            </a:r>
          </a:p>
          <a:p>
            <a:pPr>
              <a:buNone/>
            </a:pPr>
            <a:r>
              <a:rPr lang="en-US" dirty="0" smtClean="0"/>
              <a:t>  B. He is late with a project</a:t>
            </a:r>
          </a:p>
          <a:p>
            <a:pPr>
              <a:buNone/>
            </a:pPr>
            <a:r>
              <a:rPr lang="en-US" dirty="0" smtClean="0"/>
              <a:t>  C. He lost expensive reports</a:t>
            </a:r>
          </a:p>
          <a:p>
            <a:pPr>
              <a:buNone/>
            </a:pPr>
            <a:r>
              <a:rPr lang="en-US" dirty="0" smtClean="0"/>
              <a:t>  D. He cannot concentrate</a:t>
            </a:r>
            <a:br>
              <a:rPr lang="en-US" dirty="0" smtClean="0"/>
            </a:br>
            <a:endParaRPr lang="en-US" dirty="0" smtClean="0"/>
          </a:p>
          <a:p>
            <a:pPr>
              <a:buNone/>
            </a:pPr>
            <a:r>
              <a:rPr lang="en-US" b="1" dirty="0" smtClean="0"/>
              <a:t>6) What does the woman offer to do?</a:t>
            </a:r>
          </a:p>
          <a:p>
            <a:pPr>
              <a:buNone/>
            </a:pPr>
            <a:r>
              <a:rPr lang="en-US" b="1" dirty="0" smtClean="0"/>
              <a:t>  </a:t>
            </a:r>
            <a:r>
              <a:rPr lang="en-US" dirty="0" smtClean="0"/>
              <a:t>A. Give the man the rest of the day off</a:t>
            </a:r>
          </a:p>
          <a:p>
            <a:pPr>
              <a:buNone/>
            </a:pPr>
            <a:r>
              <a:rPr lang="en-US" dirty="0" smtClean="0"/>
              <a:t>  B. Finish the man's work for him</a:t>
            </a:r>
          </a:p>
          <a:p>
            <a:pPr>
              <a:buNone/>
            </a:pPr>
            <a:r>
              <a:rPr lang="en-US" dirty="0" smtClean="0"/>
              <a:t>  C. Have a colleague help the man</a:t>
            </a:r>
          </a:p>
          <a:p>
            <a:pPr>
              <a:buNone/>
            </a:pPr>
            <a:r>
              <a:rPr lang="en-US" dirty="0" smtClean="0"/>
              <a:t>  D. Take the man out for lunch.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7) What are the speakers mainly discussing?</a:t>
            </a:r>
          </a:p>
          <a:p>
            <a:pPr>
              <a:buNone/>
            </a:pPr>
            <a:r>
              <a:rPr lang="en-US" dirty="0" smtClean="0"/>
              <a:t>  A. An electricity bill</a:t>
            </a:r>
          </a:p>
          <a:p>
            <a:pPr>
              <a:buNone/>
            </a:pPr>
            <a:r>
              <a:rPr lang="en-US" dirty="0" smtClean="0"/>
              <a:t>  B. A gas bill</a:t>
            </a:r>
          </a:p>
          <a:p>
            <a:pPr>
              <a:buNone/>
            </a:pPr>
            <a:r>
              <a:rPr lang="en-US" dirty="0" smtClean="0"/>
              <a:t>  C. A broken thermostat</a:t>
            </a:r>
          </a:p>
          <a:p>
            <a:pPr>
              <a:buNone/>
            </a:pPr>
            <a:r>
              <a:rPr lang="en-US" dirty="0" smtClean="0"/>
              <a:t>  D. A weather forecast</a:t>
            </a:r>
          </a:p>
          <a:p>
            <a:pPr>
              <a:buNone/>
            </a:pPr>
            <a:endParaRPr lang="en-US" b="1" dirty="0" smtClean="0"/>
          </a:p>
          <a:p>
            <a:pPr>
              <a:buNone/>
            </a:pPr>
            <a:r>
              <a:rPr lang="en-US" b="1" dirty="0" smtClean="0"/>
              <a:t>8) Why might the man make a call?</a:t>
            </a:r>
          </a:p>
          <a:p>
            <a:pPr>
              <a:buNone/>
            </a:pPr>
            <a:r>
              <a:rPr lang="en-US" b="1" dirty="0" smtClean="0"/>
              <a:t>  </a:t>
            </a:r>
            <a:r>
              <a:rPr lang="en-US" dirty="0" smtClean="0"/>
              <a:t>A. To inquire about a price increase</a:t>
            </a:r>
          </a:p>
          <a:p>
            <a:pPr>
              <a:buNone/>
            </a:pPr>
            <a:r>
              <a:rPr lang="en-US" dirty="0" smtClean="0"/>
              <a:t>  B. To request a repair service</a:t>
            </a:r>
          </a:p>
          <a:p>
            <a:pPr>
              <a:buNone/>
            </a:pPr>
            <a:r>
              <a:rPr lang="en-US" dirty="0" smtClean="0"/>
              <a:t>  C. To ask for a copy of the bill</a:t>
            </a:r>
          </a:p>
          <a:p>
            <a:pPr>
              <a:buNone/>
            </a:pPr>
            <a:r>
              <a:rPr lang="en-US" dirty="0" smtClean="0"/>
              <a:t>  D. To complain about electricity</a:t>
            </a:r>
            <a:br>
              <a:rPr lang="en-US" dirty="0" smtClean="0"/>
            </a:br>
            <a:endParaRPr lang="en-US" dirty="0" smtClean="0"/>
          </a:p>
          <a:p>
            <a:pPr>
              <a:buNone/>
            </a:pPr>
            <a:r>
              <a:rPr lang="en-US" b="1" dirty="0" smtClean="0"/>
              <a:t>9) What does the woman want the man to do?</a:t>
            </a:r>
          </a:p>
          <a:p>
            <a:pPr>
              <a:buNone/>
            </a:pPr>
            <a:r>
              <a:rPr lang="en-US" dirty="0" smtClean="0"/>
              <a:t>  A. Change service companies</a:t>
            </a:r>
          </a:p>
          <a:p>
            <a:pPr>
              <a:buNone/>
            </a:pPr>
            <a:r>
              <a:rPr lang="en-US" dirty="0" smtClean="0"/>
              <a:t>  B. Pay for her gas bill</a:t>
            </a:r>
          </a:p>
          <a:p>
            <a:pPr>
              <a:buNone/>
            </a:pPr>
            <a:r>
              <a:rPr lang="en-US" dirty="0" smtClean="0"/>
              <a:t>  C. Tell her what he discovers</a:t>
            </a:r>
          </a:p>
          <a:p>
            <a:pPr>
              <a:buNone/>
            </a:pPr>
            <a:r>
              <a:rPr lang="en-US" dirty="0" smtClean="0"/>
              <a:t>  D. Lower her rate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10) What are the speakers discussing?</a:t>
            </a:r>
          </a:p>
          <a:p>
            <a:pPr>
              <a:buNone/>
            </a:pPr>
            <a:r>
              <a:rPr lang="en-US" b="1" dirty="0" smtClean="0"/>
              <a:t>  </a:t>
            </a:r>
            <a:r>
              <a:rPr lang="en-US" dirty="0" smtClean="0"/>
              <a:t>A. Plans for a party</a:t>
            </a:r>
          </a:p>
          <a:p>
            <a:pPr>
              <a:buNone/>
            </a:pPr>
            <a:r>
              <a:rPr lang="en-US" dirty="0" smtClean="0"/>
              <a:t>  B. A dinner reservation</a:t>
            </a:r>
          </a:p>
          <a:p>
            <a:pPr>
              <a:buNone/>
            </a:pPr>
            <a:r>
              <a:rPr lang="en-US" dirty="0" smtClean="0"/>
              <a:t>  C. A conference schedule</a:t>
            </a:r>
          </a:p>
          <a:p>
            <a:pPr>
              <a:buNone/>
            </a:pPr>
            <a:r>
              <a:rPr lang="en-US" dirty="0" smtClean="0"/>
              <a:t>  D. A hotel booking</a:t>
            </a:r>
          </a:p>
          <a:p>
            <a:pPr>
              <a:buNone/>
            </a:pPr>
            <a:endParaRPr lang="en-US" b="1" dirty="0" smtClean="0"/>
          </a:p>
          <a:p>
            <a:pPr>
              <a:buNone/>
            </a:pPr>
            <a:r>
              <a:rPr lang="en-US" b="1" dirty="0" smtClean="0"/>
              <a:t>11) What does the woman suggest the man do?</a:t>
            </a:r>
          </a:p>
          <a:p>
            <a:pPr>
              <a:buNone/>
            </a:pPr>
            <a:r>
              <a:rPr lang="en-US" dirty="0" smtClean="0"/>
              <a:t>  A. Call a different restaurant</a:t>
            </a:r>
          </a:p>
          <a:p>
            <a:pPr>
              <a:buNone/>
            </a:pPr>
            <a:r>
              <a:rPr lang="en-US" dirty="0" smtClean="0"/>
              <a:t>  B. Reserve a table near the window</a:t>
            </a:r>
          </a:p>
          <a:p>
            <a:pPr>
              <a:buNone/>
            </a:pPr>
            <a:r>
              <a:rPr lang="en-US" dirty="0" smtClean="0"/>
              <a:t>  C. Book reservations online</a:t>
            </a:r>
          </a:p>
          <a:p>
            <a:pPr>
              <a:buNone/>
            </a:pPr>
            <a:r>
              <a:rPr lang="en-US" dirty="0" smtClean="0"/>
              <a:t>  D. Come to the restaurant on another day</a:t>
            </a:r>
            <a:br>
              <a:rPr lang="en-US" dirty="0" smtClean="0"/>
            </a:br>
            <a:endParaRPr lang="en-US" dirty="0" smtClean="0"/>
          </a:p>
          <a:p>
            <a:pPr>
              <a:buNone/>
            </a:pPr>
            <a:r>
              <a:rPr lang="en-US" b="1" dirty="0" smtClean="0"/>
              <a:t>12) What information does the woman ask for?</a:t>
            </a:r>
          </a:p>
          <a:p>
            <a:pPr>
              <a:buNone/>
            </a:pPr>
            <a:r>
              <a:rPr lang="en-US" dirty="0" smtClean="0"/>
              <a:t>  A. The table number</a:t>
            </a:r>
          </a:p>
          <a:p>
            <a:pPr>
              <a:buNone/>
            </a:pPr>
            <a:r>
              <a:rPr lang="en-US" dirty="0" smtClean="0"/>
              <a:t>  B. The man's name</a:t>
            </a:r>
          </a:p>
          <a:p>
            <a:pPr>
              <a:buNone/>
            </a:pPr>
            <a:r>
              <a:rPr lang="en-US" dirty="0" smtClean="0"/>
              <a:t>  C. The number of attendees</a:t>
            </a:r>
          </a:p>
          <a:p>
            <a:pPr>
              <a:buNone/>
            </a:pPr>
            <a:r>
              <a:rPr lang="en-US" dirty="0" smtClean="0"/>
              <a:t>  D. The man's credit card number</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13) Who are the speakers talking about?</a:t>
            </a:r>
          </a:p>
          <a:p>
            <a:pPr>
              <a:buNone/>
            </a:pPr>
            <a:r>
              <a:rPr lang="en-US" dirty="0" smtClean="0"/>
              <a:t>  A. The woman's husband</a:t>
            </a:r>
          </a:p>
          <a:p>
            <a:pPr>
              <a:buNone/>
            </a:pPr>
            <a:r>
              <a:rPr lang="en-US" dirty="0" smtClean="0"/>
              <a:t>  B. The woman's supervisor</a:t>
            </a:r>
          </a:p>
          <a:p>
            <a:pPr>
              <a:buNone/>
            </a:pPr>
            <a:r>
              <a:rPr lang="en-US" dirty="0" smtClean="0"/>
              <a:t>  C. The man's colleague</a:t>
            </a:r>
          </a:p>
          <a:p>
            <a:pPr>
              <a:buNone/>
            </a:pPr>
            <a:r>
              <a:rPr lang="en-US" dirty="0" smtClean="0"/>
              <a:t>  D. The man's roommate</a:t>
            </a:r>
          </a:p>
          <a:p>
            <a:pPr>
              <a:buNone/>
            </a:pPr>
            <a:endParaRPr lang="en-US" dirty="0" smtClean="0"/>
          </a:p>
          <a:p>
            <a:pPr>
              <a:buNone/>
            </a:pPr>
            <a:r>
              <a:rPr lang="en-US" b="1" dirty="0" smtClean="0"/>
              <a:t>14) What is the relationship between the speakers?</a:t>
            </a:r>
          </a:p>
          <a:p>
            <a:pPr>
              <a:buNone/>
            </a:pPr>
            <a:r>
              <a:rPr lang="en-US" dirty="0" smtClean="0"/>
              <a:t>  A. Colleagues</a:t>
            </a:r>
          </a:p>
          <a:p>
            <a:pPr>
              <a:buNone/>
            </a:pPr>
            <a:r>
              <a:rPr lang="en-US" dirty="0" smtClean="0"/>
              <a:t>  B. Friends</a:t>
            </a:r>
          </a:p>
          <a:p>
            <a:pPr>
              <a:buNone/>
            </a:pPr>
            <a:r>
              <a:rPr lang="en-US" dirty="0" smtClean="0"/>
              <a:t>  C. Neighbors</a:t>
            </a:r>
          </a:p>
          <a:p>
            <a:pPr>
              <a:buNone/>
            </a:pPr>
            <a:r>
              <a:rPr lang="en-US" dirty="0" smtClean="0"/>
              <a:t>  D. Classmates</a:t>
            </a:r>
          </a:p>
          <a:p>
            <a:pPr>
              <a:buNone/>
            </a:pPr>
            <a:endParaRPr lang="en-US" dirty="0" smtClean="0"/>
          </a:p>
          <a:p>
            <a:pPr>
              <a:buNone/>
            </a:pPr>
            <a:r>
              <a:rPr lang="en-US" b="1" dirty="0" smtClean="0"/>
              <a:t>15) What does the man suggest?</a:t>
            </a:r>
          </a:p>
          <a:p>
            <a:pPr>
              <a:buNone/>
            </a:pPr>
            <a:r>
              <a:rPr lang="en-US" dirty="0" smtClean="0"/>
              <a:t>  A. Getting a promotion</a:t>
            </a:r>
          </a:p>
          <a:p>
            <a:pPr>
              <a:buNone/>
            </a:pPr>
            <a:r>
              <a:rPr lang="en-US" dirty="0" smtClean="0"/>
              <a:t>  B. Making more money</a:t>
            </a:r>
          </a:p>
          <a:p>
            <a:pPr>
              <a:buNone/>
            </a:pPr>
            <a:r>
              <a:rPr lang="en-US" dirty="0" smtClean="0"/>
              <a:t>  C. Having dinner</a:t>
            </a:r>
          </a:p>
          <a:p>
            <a:pPr>
              <a:buNone/>
            </a:pPr>
            <a:r>
              <a:rPr lang="en-US" dirty="0" smtClean="0"/>
              <a:t>  D. Catching a bus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16) Why is the woman in Boston?</a:t>
            </a:r>
          </a:p>
          <a:p>
            <a:pPr>
              <a:buNone/>
            </a:pPr>
            <a:r>
              <a:rPr lang="en-US" dirty="0" smtClean="0"/>
              <a:t>  A. For vacation</a:t>
            </a:r>
          </a:p>
          <a:p>
            <a:pPr>
              <a:buNone/>
            </a:pPr>
            <a:r>
              <a:rPr lang="en-US" dirty="0" smtClean="0"/>
              <a:t>  B. On business</a:t>
            </a:r>
          </a:p>
          <a:p>
            <a:pPr>
              <a:buNone/>
            </a:pPr>
            <a:r>
              <a:rPr lang="en-US" dirty="0" smtClean="0"/>
              <a:t>  C. To visit friends</a:t>
            </a:r>
          </a:p>
          <a:p>
            <a:pPr>
              <a:buNone/>
            </a:pPr>
            <a:r>
              <a:rPr lang="en-US" dirty="0" smtClean="0"/>
              <a:t>  D. To attend school</a:t>
            </a:r>
          </a:p>
          <a:p>
            <a:pPr>
              <a:buNone/>
            </a:pPr>
            <a:endParaRPr lang="en-US" dirty="0" smtClean="0"/>
          </a:p>
          <a:p>
            <a:pPr>
              <a:buNone/>
            </a:pPr>
            <a:r>
              <a:rPr lang="en-US" b="1" dirty="0" smtClean="0"/>
              <a:t>17) What does the woman plan to do?</a:t>
            </a:r>
          </a:p>
          <a:p>
            <a:pPr>
              <a:buNone/>
            </a:pPr>
            <a:r>
              <a:rPr lang="en-US" dirty="0" smtClean="0"/>
              <a:t>  A. Drink coffee</a:t>
            </a:r>
          </a:p>
          <a:p>
            <a:pPr>
              <a:buNone/>
            </a:pPr>
            <a:r>
              <a:rPr lang="en-US" dirty="0" smtClean="0"/>
              <a:t>  B. Talk to management</a:t>
            </a:r>
          </a:p>
          <a:p>
            <a:pPr>
              <a:buNone/>
            </a:pPr>
            <a:r>
              <a:rPr lang="en-US" dirty="0" smtClean="0"/>
              <a:t>  C. Register</a:t>
            </a:r>
          </a:p>
          <a:p>
            <a:pPr>
              <a:buNone/>
            </a:pPr>
            <a:r>
              <a:rPr lang="en-US" dirty="0" smtClean="0"/>
              <a:t>  D. Take a trip</a:t>
            </a:r>
          </a:p>
          <a:p>
            <a:pPr>
              <a:buNone/>
            </a:pPr>
            <a:endParaRPr lang="en-US" dirty="0" smtClean="0"/>
          </a:p>
          <a:p>
            <a:pPr>
              <a:buNone/>
            </a:pPr>
            <a:r>
              <a:rPr lang="en-US" b="1" dirty="0" smtClean="0"/>
              <a:t>18) What will the man probably do next?</a:t>
            </a:r>
          </a:p>
          <a:p>
            <a:pPr>
              <a:buNone/>
            </a:pPr>
            <a:r>
              <a:rPr lang="en-US" dirty="0" smtClean="0"/>
              <a:t>  A. Check in</a:t>
            </a:r>
          </a:p>
          <a:p>
            <a:pPr>
              <a:buNone/>
            </a:pPr>
            <a:r>
              <a:rPr lang="en-US" dirty="0" smtClean="0"/>
              <a:t>  B. Get more information</a:t>
            </a:r>
          </a:p>
          <a:p>
            <a:pPr>
              <a:buNone/>
            </a:pPr>
            <a:r>
              <a:rPr lang="en-US" dirty="0" smtClean="0"/>
              <a:t>  C. Eat donuts</a:t>
            </a:r>
          </a:p>
          <a:p>
            <a:pPr>
              <a:buNone/>
            </a:pPr>
            <a:r>
              <a:rPr lang="en-US" dirty="0" smtClean="0"/>
              <a:t>  D. Give directions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19) What position does the woman hold?</a:t>
            </a:r>
          </a:p>
          <a:p>
            <a:pPr>
              <a:buNone/>
            </a:pPr>
            <a:r>
              <a:rPr lang="en-US" dirty="0" smtClean="0"/>
              <a:t>  A. Manager</a:t>
            </a:r>
          </a:p>
          <a:p>
            <a:pPr>
              <a:buNone/>
            </a:pPr>
            <a:r>
              <a:rPr lang="en-US" dirty="0" smtClean="0"/>
              <a:t>  B. Sales person</a:t>
            </a:r>
          </a:p>
          <a:p>
            <a:pPr>
              <a:buNone/>
            </a:pPr>
            <a:r>
              <a:rPr lang="en-US" dirty="0" smtClean="0"/>
              <a:t>  C. CEO</a:t>
            </a:r>
          </a:p>
          <a:p>
            <a:pPr>
              <a:buNone/>
            </a:pPr>
            <a:r>
              <a:rPr lang="en-US" dirty="0" smtClean="0"/>
              <a:t>  D. Secretary</a:t>
            </a:r>
          </a:p>
          <a:p>
            <a:pPr>
              <a:buNone/>
            </a:pPr>
            <a:endParaRPr lang="en-US" dirty="0" smtClean="0"/>
          </a:p>
          <a:p>
            <a:pPr>
              <a:buNone/>
            </a:pPr>
            <a:r>
              <a:rPr lang="en-US" b="1" dirty="0" smtClean="0"/>
              <a:t>20) What is the main purpose of the discussion?</a:t>
            </a:r>
          </a:p>
          <a:p>
            <a:pPr>
              <a:buNone/>
            </a:pPr>
            <a:r>
              <a:rPr lang="en-US" dirty="0" smtClean="0"/>
              <a:t>  A. To set appointments</a:t>
            </a:r>
          </a:p>
          <a:p>
            <a:pPr>
              <a:buNone/>
            </a:pPr>
            <a:r>
              <a:rPr lang="en-US" dirty="0" smtClean="0"/>
              <a:t>  B. To revise a schedule</a:t>
            </a:r>
          </a:p>
          <a:p>
            <a:pPr>
              <a:buNone/>
            </a:pPr>
            <a:r>
              <a:rPr lang="en-US" dirty="0" smtClean="0"/>
              <a:t>  C. To move a conference call</a:t>
            </a:r>
          </a:p>
          <a:p>
            <a:pPr>
              <a:buNone/>
            </a:pPr>
            <a:r>
              <a:rPr lang="en-US" dirty="0" smtClean="0"/>
              <a:t>  D. To change a meeting time</a:t>
            </a:r>
          </a:p>
          <a:p>
            <a:pPr>
              <a:buNone/>
            </a:pPr>
            <a:endParaRPr lang="en-US" dirty="0" smtClean="0"/>
          </a:p>
          <a:p>
            <a:pPr>
              <a:buNone/>
            </a:pPr>
            <a:r>
              <a:rPr lang="en-US" b="1" dirty="0" smtClean="0"/>
              <a:t>21) When does the man want to hold the conference call?</a:t>
            </a:r>
          </a:p>
          <a:p>
            <a:pPr>
              <a:buNone/>
            </a:pPr>
            <a:r>
              <a:rPr lang="en-US" dirty="0" smtClean="0"/>
              <a:t>  A. Monday morning</a:t>
            </a:r>
          </a:p>
          <a:p>
            <a:pPr>
              <a:buNone/>
            </a:pPr>
            <a:r>
              <a:rPr lang="en-US" dirty="0" smtClean="0"/>
              <a:t>  B. One o'clock Tuesday</a:t>
            </a:r>
          </a:p>
          <a:p>
            <a:pPr>
              <a:buNone/>
            </a:pPr>
            <a:r>
              <a:rPr lang="en-US" dirty="0" smtClean="0"/>
              <a:t>  C. Wednesday afternoon</a:t>
            </a:r>
          </a:p>
          <a:p>
            <a:pPr>
              <a:buNone/>
            </a:pPr>
            <a:r>
              <a:rPr lang="en-US" dirty="0" smtClean="0"/>
              <a:t>  D. 8 a.m. Thursday</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TotalTime>
  <Words>774</Words>
  <Application>Microsoft Office PowerPoint</Application>
  <PresentationFormat>On-screen Show (4:3)</PresentationFormat>
  <Paragraphs>169</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83</cp:revision>
  <dcterms:created xsi:type="dcterms:W3CDTF">2014-01-23T11:27:13Z</dcterms:created>
  <dcterms:modified xsi:type="dcterms:W3CDTF">2015-05-21T11:18:08Z</dcterms:modified>
</cp:coreProperties>
</file>