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1"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444" autoAdjust="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A235AA-1E81-40C2-B3A5-2804927A29D3}"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748044-B5F0-4064-A7A8-138FE0BA8C87}" type="slidenum">
              <a:rPr lang="en-US" smtClean="0"/>
              <a:pPr/>
              <a:t>‹#›</a:t>
            </a:fld>
            <a:endParaRPr lang="en-US"/>
          </a:p>
        </p:txBody>
      </p:sp>
    </p:spTree>
    <p:extLst>
      <p:ext uri="{BB962C8B-B14F-4D97-AF65-F5344CB8AC3E}">
        <p14:creationId xmlns:p14="http://schemas.microsoft.com/office/powerpoint/2010/main" val="2462820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in summary Michael, your review is mostly favorable. You met four of your seven incentive goals, which means your bonus will total $3,000. You got high marks for promptness and dedication, and need to improve your business etiquette and time management. Do you have any questions?</a:t>
            </a:r>
            <a:r>
              <a:rPr lang="en-US" dirty="0" smtClean="0"/>
              <a:t/>
            </a:r>
            <a:br>
              <a:rPr lang="en-US" dirty="0" smtClean="0"/>
            </a:br>
            <a:r>
              <a:rPr lang="en-US" sz="1200" b="0" i="0" kern="1200" dirty="0" smtClean="0">
                <a:solidFill>
                  <a:schemeClr val="tx1"/>
                </a:solidFill>
                <a:latin typeface="+mn-lt"/>
                <a:ea typeface="+mn-ea"/>
                <a:cs typeface="+mn-cs"/>
              </a:rPr>
              <a:t>— Yes, just a couple. What do you do with my performance review after I review it and sign it? Will you use it next year in deciding on salary increases?</a:t>
            </a:r>
            <a:r>
              <a:rPr lang="en-US" dirty="0" smtClean="0"/>
              <a:t/>
            </a:r>
            <a:br>
              <a:rPr lang="en-US" dirty="0" smtClean="0"/>
            </a:br>
            <a:r>
              <a:rPr lang="en-US" sz="1200" b="0" i="0" kern="1200" dirty="0" smtClean="0">
                <a:solidFill>
                  <a:schemeClr val="tx1"/>
                </a:solidFill>
                <a:latin typeface="+mn-lt"/>
                <a:ea typeface="+mn-ea"/>
                <a:cs typeface="+mn-cs"/>
              </a:rPr>
              <a:t>— Those are good questions. Your review will go into your file, which is part of your permanent employment record. It will be considered in determining salary, but it's just one factor among many. We'll also consider your overall performance since you joined the company, and any improvement made following this evaluation. In general, you're doing very nice work. Keep up the good work, and you shouldn't have any worries.</a:t>
            </a:r>
            <a:r>
              <a:rPr lang="en-US" dirty="0" smtClean="0"/>
              <a:t/>
            </a:r>
            <a:br>
              <a:rPr lang="en-US" dirty="0" smtClean="0"/>
            </a:br>
            <a:r>
              <a:rPr lang="en-US" sz="1200" b="0" i="0" kern="1200" dirty="0" smtClean="0">
                <a:solidFill>
                  <a:schemeClr val="tx1"/>
                </a:solidFill>
                <a:latin typeface="+mn-lt"/>
                <a:ea typeface="+mn-ea"/>
                <a:cs typeface="+mn-cs"/>
              </a:rPr>
              <a:t>— Thank you, Ms. Donaldson. I appreciate your fairness, and I enjoy working for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1)b  2)a  3)c</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Ellie. We're going to Lucky Dragon for lunch. Want to come?</a:t>
            </a:r>
            <a:r>
              <a:rPr lang="en-US" dirty="0" smtClean="0"/>
              <a:t/>
            </a:r>
            <a:br>
              <a:rPr lang="en-US" dirty="0" smtClean="0"/>
            </a:br>
            <a:r>
              <a:rPr lang="en-US" sz="1200" b="0" i="0" kern="1200" dirty="0" smtClean="0">
                <a:solidFill>
                  <a:schemeClr val="tx1"/>
                </a:solidFill>
                <a:latin typeface="+mn-lt"/>
                <a:ea typeface="+mn-ea"/>
                <a:cs typeface="+mn-cs"/>
              </a:rPr>
              <a:t>— I can't. I'm covering the phones for Scott. He had an 11:30 dental appointment.</a:t>
            </a:r>
            <a:r>
              <a:rPr lang="en-US" dirty="0" smtClean="0"/>
              <a:t/>
            </a:r>
            <a:br>
              <a:rPr lang="en-US" dirty="0" smtClean="0"/>
            </a:br>
            <a:r>
              <a:rPr lang="en-US" sz="1200" b="0" i="0" kern="1200" dirty="0" smtClean="0">
                <a:solidFill>
                  <a:schemeClr val="tx1"/>
                </a:solidFill>
                <a:latin typeface="+mn-lt"/>
                <a:ea typeface="+mn-ea"/>
                <a:cs typeface="+mn-cs"/>
              </a:rPr>
              <a:t>— Oh that's too bad. Want us to bring you something back?</a:t>
            </a:r>
            <a:r>
              <a:rPr lang="en-US" dirty="0" smtClean="0"/>
              <a:t/>
            </a:r>
            <a:br>
              <a:rPr lang="en-US" dirty="0" smtClean="0"/>
            </a:br>
            <a:r>
              <a:rPr lang="en-US" sz="1200" b="0" i="0" kern="1200" dirty="0" smtClean="0">
                <a:solidFill>
                  <a:schemeClr val="tx1"/>
                </a:solidFill>
                <a:latin typeface="+mn-lt"/>
                <a:ea typeface="+mn-ea"/>
                <a:cs typeface="+mn-cs"/>
              </a:rPr>
              <a:t>— Yes, thank you. I'll have the Kung </a:t>
            </a:r>
            <a:r>
              <a:rPr lang="en-US" sz="1200" b="0" i="0" kern="1200" dirty="0" err="1" smtClean="0">
                <a:solidFill>
                  <a:schemeClr val="tx1"/>
                </a:solidFill>
                <a:latin typeface="+mn-lt"/>
                <a:ea typeface="+mn-ea"/>
                <a:cs typeface="+mn-cs"/>
              </a:rPr>
              <a:t>Pao</a:t>
            </a:r>
            <a:r>
              <a:rPr lang="en-US" sz="1200" b="0" i="0" kern="1200" dirty="0" smtClean="0">
                <a:solidFill>
                  <a:schemeClr val="tx1"/>
                </a:solidFill>
                <a:latin typeface="+mn-lt"/>
                <a:ea typeface="+mn-ea"/>
                <a:cs typeface="+mn-cs"/>
              </a:rPr>
              <a:t> Chicken with Chow Mien. Could you hand me my purse, please?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-- 4)d  5)a  6)b</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That's a fair price. The problem is, my hours were just cut back at my job, and I really can't afford it right now, even though it's a good deal. I guess I'll look for something cheaper.</a:t>
            </a:r>
            <a:r>
              <a:rPr lang="en-US" dirty="0" smtClean="0"/>
              <a:t/>
            </a:r>
            <a:br>
              <a:rPr lang="en-US" dirty="0" smtClean="0"/>
            </a:br>
            <a:r>
              <a:rPr lang="en-US" sz="1200" b="0" i="0" kern="1200" dirty="0" smtClean="0">
                <a:solidFill>
                  <a:schemeClr val="tx1"/>
                </a:solidFill>
                <a:latin typeface="+mn-lt"/>
                <a:ea typeface="+mn-ea"/>
                <a:cs typeface="+mn-cs"/>
              </a:rPr>
              <a:t>— You could, but you like this vehicle, right? Tell you what. If I could get the price down another $500, would that be affordable for you?</a:t>
            </a:r>
            <a:r>
              <a:rPr lang="en-US" dirty="0" smtClean="0"/>
              <a:t/>
            </a:r>
            <a:br>
              <a:rPr lang="en-US" dirty="0" smtClean="0"/>
            </a:br>
            <a:r>
              <a:rPr lang="en-US" sz="1200" b="0" i="0" kern="1200" dirty="0" smtClean="0">
                <a:solidFill>
                  <a:schemeClr val="tx1"/>
                </a:solidFill>
                <a:latin typeface="+mn-lt"/>
                <a:ea typeface="+mn-ea"/>
                <a:cs typeface="+mn-cs"/>
              </a:rPr>
              <a:t>— $500? Well, that would certainly help. If you could get it down another $1,000, I'd definitely buy it.</a:t>
            </a:r>
            <a:r>
              <a:rPr lang="en-US" dirty="0" smtClean="0"/>
              <a:t/>
            </a:r>
            <a:br>
              <a:rPr lang="en-US" dirty="0" smtClean="0"/>
            </a:br>
            <a:r>
              <a:rPr lang="en-US" sz="1200" b="0" i="0" kern="1200" dirty="0" smtClean="0">
                <a:solidFill>
                  <a:schemeClr val="tx1"/>
                </a:solidFill>
                <a:latin typeface="+mn-lt"/>
                <a:ea typeface="+mn-ea"/>
                <a:cs typeface="+mn-cs"/>
              </a:rPr>
              <a:t>— OK, I need to talk with my manager. Please wait here a few moments. Would you like any coffee or tea?</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-- 7)a  8)d  9)a</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this is Ella from Business Brochures. We need to order printing paper, and I wanted to inquire about your bulk rates. We're going to need 100 reams of white paper, and 300 reams of colored paper.</a:t>
            </a:r>
            <a:r>
              <a:rPr lang="en-US" dirty="0" smtClean="0"/>
              <a:t/>
            </a:r>
            <a:br>
              <a:rPr lang="en-US" dirty="0" smtClean="0"/>
            </a:br>
            <a:r>
              <a:rPr lang="en-US" sz="1200" b="0" i="0" kern="1200" dirty="0" smtClean="0">
                <a:solidFill>
                  <a:schemeClr val="tx1"/>
                </a:solidFill>
                <a:latin typeface="+mn-lt"/>
                <a:ea typeface="+mn-ea"/>
                <a:cs typeface="+mn-cs"/>
              </a:rPr>
              <a:t>— Thank you for calling. For the white paper, we offer a 10-percent discount, so that would be $50 per ream. For the colored paper, we offer a 20-percent discount. It's more expensive, so that would be $65 per ream.</a:t>
            </a:r>
            <a:r>
              <a:rPr lang="en-US" dirty="0" smtClean="0"/>
              <a:t/>
            </a:r>
            <a:br>
              <a:rPr lang="en-US" dirty="0" smtClean="0"/>
            </a:br>
            <a:r>
              <a:rPr lang="en-US" sz="1200" b="0" i="0" kern="1200" dirty="0" smtClean="0">
                <a:solidFill>
                  <a:schemeClr val="tx1"/>
                </a:solidFill>
                <a:latin typeface="+mn-lt"/>
                <a:ea typeface="+mn-ea"/>
                <a:cs typeface="+mn-cs"/>
              </a:rPr>
              <a:t>— OK, thanks. I called Super Warehouse, and their prices are $40 a ream for the white and $55 for the color, so I think we'll go with them.</a:t>
            </a:r>
            <a:r>
              <a:rPr lang="en-US" dirty="0" smtClean="0"/>
              <a:t/>
            </a:r>
            <a:br>
              <a:rPr lang="en-US" dirty="0" smtClean="0"/>
            </a:br>
            <a:r>
              <a:rPr lang="en-US" sz="1200" b="0" i="0" kern="1200" dirty="0" smtClean="0">
                <a:solidFill>
                  <a:schemeClr val="tx1"/>
                </a:solidFill>
                <a:latin typeface="+mn-lt"/>
                <a:ea typeface="+mn-ea"/>
                <a:cs typeface="+mn-cs"/>
              </a:rPr>
              <a:t>— Hmm. Forty and 55? I'll beat those prices by 5 percent, if you'll order from us instead.</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  11)d  12)b</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On your right is the old town hall building, which was built in 1884 and used until 1952. The tall white building behind that is the Ricks Tower, which was the tallest building in the city for almost 100 years. Coming up on the left-hand side is the oldest building in town. Constructed in 1835, it was originally the county courthouse. It's gone through several reincarnations since then, and is currently the Pit Stop, one of the city's finest watering holes. Ahead on the right is the Gazette Building, home of the city's largest newspaper. OK, now we're leaving downtown and headed for the University District, to check out some historic architecture at the state's most prestigious institute of higher education. After that, we'll have lunch at 12 o'clock at the historic Rose Inn, prior to our afternoon cruise on the lake.</a:t>
            </a:r>
            <a:r>
              <a:rPr lang="en-US" dirty="0" smtClean="0"/>
              <a:t/>
            </a:r>
            <a:br>
              <a:rPr lang="en-US" dirty="0" smtClean="0"/>
            </a:br>
            <a:endParaRPr lang="en-US" dirty="0" smtClean="0"/>
          </a:p>
          <a:p>
            <a:r>
              <a:rPr lang="en-US" dirty="0" smtClean="0"/>
              <a:t>Answers  13)a  14)c  15)b</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All right, here's your cubicle. The bottom drawer locks, so you'll want to put any valuables in there, and make sure you keep your key! Now over here is the break room. There are two vending machines, as well as the coffee maker there. Extra filters and bags are in the cupboards above. There are also bowls, and silverware in the drawers next to the microwave. Everyone is responsible for cleaning their own dishes, thank you. OK, the bathrooms are down the hall on the right. The conference room is opposite the restrooms, and the manager's office is around the corner from the conference room... the door at the end of the hall. The employees' lunch room is on the second floor, and the gym/relaxation center is on the fourth floor. That just about does it, I guess. Do you have any questions?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-- 16)c  17)d  18)c </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Mike Mannequin here with a KRKR news update. The Senate will vote today on a bill to bail out the nation's farmers. The bill passed the House of Representatives last week in a very close vote. The president has said he will sign the bill if it passed. Locally, work crews are still cleaning up debris from last week's flooding in the eastern part of the state. The governor has declared the flood spots a disaster area, and asked the federal government for financial help. In sports, State and Tech universities are preparing for tomorrow's annual showdown to see who takes home the Silver Cup. Kickoff is at noon, and you can hear the game right here on KRKR 550 AM. I'm Mike Mannequin in the news center. Stay tuned for traffic and weather after this word from our sponsor.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19)a  20)b  21)d</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Oh yes, hello. My name is Darcy McGuire, and I'm calling to inquire about your cleaning services. I was referred to you by my neighbor, Doris Magnusson, who says you've been cleaning her home for a couple of years. I own a four-bedroom house in Green Haven, and I'd like to have someone come and clean it twice a month. Could you please tell me how much that would cost? Do you send just one person, or a team of two? Also, what type of cleaning materials do you use? Are they environmentally friendly? Do I need to provide anything? Oh, one more thing. Do you charge extra for pets? I have a dog and two cats. Again, my name's Darcy McGuire, and if you could please call me at 555-6996, I'd appreciate it. You could talk to me or my daughter, Daisy Meyers, who lives downstairs. I'd like to get started next week, so I hope to hear from you soon. Thank you.</a:t>
            </a:r>
            <a:r>
              <a:rPr lang="en-US" dirty="0" smtClean="0"/>
              <a:t/>
            </a:r>
            <a:br>
              <a:rPr lang="en-US" dirty="0" smtClean="0"/>
            </a:br>
            <a:endParaRPr lang="en-US" dirty="0" smtClean="0"/>
          </a:p>
          <a:p>
            <a:r>
              <a:rPr lang="en-US" dirty="0" smtClean="0"/>
              <a:t>Answers 22)a  23)c  24)a</a:t>
            </a:r>
            <a:endParaRPr lang="en-US" dirty="0"/>
          </a:p>
        </p:txBody>
      </p:sp>
      <p:sp>
        <p:nvSpPr>
          <p:cNvPr id="4" name="Slide Number Placeholder 3"/>
          <p:cNvSpPr>
            <a:spLocks noGrp="1"/>
          </p:cNvSpPr>
          <p:nvPr>
            <p:ph type="sldNum" sz="quarter" idx="10"/>
          </p:nvPr>
        </p:nvSpPr>
        <p:spPr/>
        <p:txBody>
          <a:bodyPr/>
          <a:lstStyle/>
          <a:p>
            <a:fld id="{80748044-B5F0-4064-A7A8-138FE0BA8C8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66470" y="44624"/>
            <a:ext cx="4425250" cy="369332"/>
          </a:xfrm>
          <a:prstGeom prst="rect">
            <a:avLst/>
          </a:prstGeom>
          <a:noFill/>
        </p:spPr>
        <p:txBody>
          <a:bodyPr wrap="none" rtlCol="0">
            <a:spAutoFit/>
          </a:bodyPr>
          <a:lstStyle/>
          <a:p>
            <a:r>
              <a:rPr lang="en-GB" b="1" dirty="0" smtClean="0">
                <a:solidFill>
                  <a:schemeClr val="bg1"/>
                </a:solidFill>
              </a:rPr>
              <a:t>TOEIC Short Conversations Exercise 6</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6</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22) Who is the speaker?</a:t>
            </a:r>
          </a:p>
          <a:p>
            <a:pPr>
              <a:buNone/>
            </a:pPr>
            <a:r>
              <a:rPr lang="en-US" dirty="0" smtClean="0"/>
              <a:t>  A. Darcy McGuire</a:t>
            </a:r>
          </a:p>
          <a:p>
            <a:pPr>
              <a:buNone/>
            </a:pPr>
            <a:r>
              <a:rPr lang="en-US" dirty="0" smtClean="0"/>
              <a:t>  B. Doris Magnusson</a:t>
            </a:r>
          </a:p>
          <a:p>
            <a:pPr>
              <a:buNone/>
            </a:pPr>
            <a:r>
              <a:rPr lang="en-US" dirty="0" smtClean="0"/>
              <a:t>  C. Green Haven</a:t>
            </a:r>
          </a:p>
          <a:p>
            <a:pPr>
              <a:buNone/>
            </a:pPr>
            <a:r>
              <a:rPr lang="en-US" dirty="0" smtClean="0"/>
              <a:t>  D. Daisy Meyers</a:t>
            </a:r>
          </a:p>
          <a:p>
            <a:pPr>
              <a:buNone/>
            </a:pPr>
            <a:endParaRPr lang="en-US" dirty="0" smtClean="0"/>
          </a:p>
          <a:p>
            <a:pPr>
              <a:buNone/>
            </a:pPr>
            <a:r>
              <a:rPr lang="en-US" b="1" dirty="0" smtClean="0"/>
              <a:t>23) Why is the speaker calling?</a:t>
            </a:r>
          </a:p>
          <a:p>
            <a:pPr>
              <a:buNone/>
            </a:pPr>
            <a:r>
              <a:rPr lang="en-US" dirty="0" smtClean="0"/>
              <a:t>  A. To set an appointment</a:t>
            </a:r>
          </a:p>
          <a:p>
            <a:pPr>
              <a:buNone/>
            </a:pPr>
            <a:r>
              <a:rPr lang="en-US" dirty="0" smtClean="0"/>
              <a:t>  B. To return a previous call</a:t>
            </a:r>
          </a:p>
          <a:p>
            <a:pPr>
              <a:buNone/>
            </a:pPr>
            <a:r>
              <a:rPr lang="en-US" dirty="0" smtClean="0"/>
              <a:t>  C. To inquire about cleaning</a:t>
            </a:r>
          </a:p>
          <a:p>
            <a:pPr>
              <a:buNone/>
            </a:pPr>
            <a:r>
              <a:rPr lang="en-US" dirty="0" smtClean="0"/>
              <a:t>  D. To ask about pets</a:t>
            </a:r>
          </a:p>
          <a:p>
            <a:pPr>
              <a:buNone/>
            </a:pPr>
            <a:endParaRPr lang="en-US" dirty="0" smtClean="0"/>
          </a:p>
          <a:p>
            <a:pPr>
              <a:buNone/>
            </a:pPr>
            <a:r>
              <a:rPr lang="en-US" b="1" dirty="0" smtClean="0"/>
              <a:t>24) What will the listener probably do next?</a:t>
            </a:r>
          </a:p>
          <a:p>
            <a:pPr>
              <a:buNone/>
            </a:pPr>
            <a:r>
              <a:rPr lang="en-US" dirty="0" smtClean="0"/>
              <a:t>  A. Phone Darcy McGuire</a:t>
            </a:r>
          </a:p>
          <a:p>
            <a:pPr>
              <a:buNone/>
            </a:pPr>
            <a:r>
              <a:rPr lang="en-US" dirty="0" smtClean="0"/>
              <a:t>  B. Talk to Doris Magnusson</a:t>
            </a:r>
          </a:p>
          <a:p>
            <a:pPr>
              <a:buNone/>
            </a:pPr>
            <a:r>
              <a:rPr lang="en-US" dirty="0" smtClean="0"/>
              <a:t>  C. Clean Daisy Meyers' house</a:t>
            </a:r>
          </a:p>
          <a:p>
            <a:pPr>
              <a:buNone/>
            </a:pPr>
            <a:r>
              <a:rPr lang="en-US" dirty="0" smtClean="0"/>
              <a:t>  D. Drive to Green Haven</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 What is the woman's position?</a:t>
            </a:r>
          </a:p>
          <a:p>
            <a:pPr>
              <a:buNone/>
            </a:pPr>
            <a:r>
              <a:rPr lang="en-US" dirty="0" smtClean="0"/>
              <a:t>  A. Employee</a:t>
            </a:r>
          </a:p>
          <a:p>
            <a:pPr>
              <a:buNone/>
            </a:pPr>
            <a:r>
              <a:rPr lang="en-US" dirty="0" smtClean="0"/>
              <a:t>  B. Manager</a:t>
            </a:r>
          </a:p>
          <a:p>
            <a:pPr>
              <a:buNone/>
            </a:pPr>
            <a:r>
              <a:rPr lang="en-US" dirty="0" smtClean="0"/>
              <a:t>  C. Counselor</a:t>
            </a:r>
          </a:p>
          <a:p>
            <a:pPr>
              <a:buNone/>
            </a:pPr>
            <a:r>
              <a:rPr lang="en-US" dirty="0" smtClean="0"/>
              <a:t>  D. Receptionist</a:t>
            </a:r>
          </a:p>
          <a:p>
            <a:pPr>
              <a:buNone/>
            </a:pPr>
            <a:endParaRPr lang="en-US" b="1" dirty="0" smtClean="0"/>
          </a:p>
          <a:p>
            <a:pPr>
              <a:buNone/>
            </a:pPr>
            <a:r>
              <a:rPr lang="en-US" b="1" dirty="0" smtClean="0"/>
              <a:t>2) What are the speakers mainly discussing?</a:t>
            </a:r>
          </a:p>
          <a:p>
            <a:pPr>
              <a:buNone/>
            </a:pPr>
            <a:r>
              <a:rPr lang="en-US" dirty="0" smtClean="0"/>
              <a:t>  A. The man's performance review</a:t>
            </a:r>
          </a:p>
          <a:p>
            <a:pPr>
              <a:buNone/>
            </a:pPr>
            <a:r>
              <a:rPr lang="en-US" dirty="0" smtClean="0"/>
              <a:t>  B. The woman's job duties</a:t>
            </a:r>
          </a:p>
          <a:p>
            <a:pPr>
              <a:buNone/>
            </a:pPr>
            <a:r>
              <a:rPr lang="en-US" dirty="0" smtClean="0"/>
              <a:t>  C. How to get a salary increase</a:t>
            </a:r>
          </a:p>
          <a:p>
            <a:pPr>
              <a:buNone/>
            </a:pPr>
            <a:r>
              <a:rPr lang="en-US" dirty="0" smtClean="0"/>
              <a:t>  D. What is in the man's file</a:t>
            </a:r>
            <a:br>
              <a:rPr lang="en-US" dirty="0" smtClean="0"/>
            </a:br>
            <a:endParaRPr lang="en-US" dirty="0" smtClean="0"/>
          </a:p>
          <a:p>
            <a:pPr>
              <a:buNone/>
            </a:pPr>
            <a:r>
              <a:rPr lang="en-US" b="1" dirty="0" smtClean="0"/>
              <a:t>3) When does this conversation take place?</a:t>
            </a:r>
          </a:p>
          <a:p>
            <a:pPr>
              <a:buNone/>
            </a:pPr>
            <a:r>
              <a:rPr lang="en-US" dirty="0" smtClean="0"/>
              <a:t>  A. At the beginning of the month</a:t>
            </a:r>
          </a:p>
          <a:p>
            <a:pPr>
              <a:buNone/>
            </a:pPr>
            <a:r>
              <a:rPr lang="en-US" dirty="0" smtClean="0"/>
              <a:t>  B. In the middle of the year</a:t>
            </a:r>
          </a:p>
          <a:p>
            <a:pPr>
              <a:buNone/>
            </a:pPr>
            <a:r>
              <a:rPr lang="en-US" dirty="0" smtClean="0"/>
              <a:t>  C. At the end of the year</a:t>
            </a:r>
          </a:p>
          <a:p>
            <a:pPr>
              <a:buNone/>
            </a:pPr>
            <a:r>
              <a:rPr lang="en-US" dirty="0" smtClean="0"/>
              <a:t>  D. In the summer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What is the relationship between the speakers?</a:t>
            </a:r>
          </a:p>
          <a:p>
            <a:pPr>
              <a:buNone/>
            </a:pPr>
            <a:r>
              <a:rPr lang="en-US" b="1" dirty="0" smtClean="0"/>
              <a:t>  </a:t>
            </a:r>
            <a:r>
              <a:rPr lang="en-US" dirty="0" smtClean="0"/>
              <a:t>A. Professor-student</a:t>
            </a:r>
          </a:p>
          <a:p>
            <a:pPr>
              <a:buNone/>
            </a:pPr>
            <a:r>
              <a:rPr lang="en-US" dirty="0" smtClean="0"/>
              <a:t>  B. Applicant-manager</a:t>
            </a:r>
          </a:p>
          <a:p>
            <a:pPr>
              <a:buNone/>
            </a:pPr>
            <a:r>
              <a:rPr lang="en-US" dirty="0" smtClean="0"/>
              <a:t>  C. Customer-service worker</a:t>
            </a:r>
          </a:p>
          <a:p>
            <a:pPr>
              <a:buNone/>
            </a:pPr>
            <a:r>
              <a:rPr lang="en-US" dirty="0" smtClean="0"/>
              <a:t>  D. Colleague-colleague  </a:t>
            </a:r>
          </a:p>
          <a:p>
            <a:pPr>
              <a:buNone/>
            </a:pPr>
            <a:endParaRPr lang="en-US" dirty="0" smtClean="0"/>
          </a:p>
          <a:p>
            <a:pPr>
              <a:buNone/>
            </a:pPr>
            <a:r>
              <a:rPr lang="en-US" b="1" dirty="0" smtClean="0"/>
              <a:t>5) Why can't the woman go to lunch?</a:t>
            </a:r>
          </a:p>
          <a:p>
            <a:pPr>
              <a:buNone/>
            </a:pPr>
            <a:r>
              <a:rPr lang="en-US" dirty="0" smtClean="0"/>
              <a:t>  A. She is helping a co-worker</a:t>
            </a:r>
          </a:p>
          <a:p>
            <a:pPr>
              <a:buNone/>
            </a:pPr>
            <a:r>
              <a:rPr lang="en-US" dirty="0" smtClean="0"/>
              <a:t>  B. She is on a diet</a:t>
            </a:r>
          </a:p>
          <a:p>
            <a:pPr>
              <a:buNone/>
            </a:pPr>
            <a:r>
              <a:rPr lang="en-US" dirty="0" smtClean="0"/>
              <a:t>  C. She has a dentist appointment</a:t>
            </a:r>
          </a:p>
          <a:p>
            <a:pPr>
              <a:buNone/>
            </a:pPr>
            <a:r>
              <a:rPr lang="en-US" dirty="0" smtClean="0"/>
              <a:t>  D. She must fix the telephones  </a:t>
            </a:r>
            <a:br>
              <a:rPr lang="en-US" dirty="0" smtClean="0"/>
            </a:br>
            <a:endParaRPr lang="en-US" dirty="0" smtClean="0"/>
          </a:p>
          <a:p>
            <a:pPr>
              <a:buNone/>
            </a:pPr>
            <a:r>
              <a:rPr lang="en-US" b="1" dirty="0" smtClean="0"/>
              <a:t>6) What will the woman probably do next?</a:t>
            </a:r>
          </a:p>
          <a:p>
            <a:pPr>
              <a:buNone/>
            </a:pPr>
            <a:r>
              <a:rPr lang="en-US" b="1" dirty="0" smtClean="0"/>
              <a:t>  </a:t>
            </a:r>
            <a:r>
              <a:rPr lang="en-US" dirty="0" smtClean="0"/>
              <a:t>A. Answer the telephone</a:t>
            </a:r>
          </a:p>
          <a:p>
            <a:pPr>
              <a:buNone/>
            </a:pPr>
            <a:r>
              <a:rPr lang="en-US" dirty="0" smtClean="0"/>
              <a:t>  B. Give the man money</a:t>
            </a:r>
          </a:p>
          <a:p>
            <a:pPr>
              <a:buNone/>
            </a:pPr>
            <a:r>
              <a:rPr lang="en-US" dirty="0" smtClean="0"/>
              <a:t>  C. Order lunch</a:t>
            </a:r>
          </a:p>
          <a:p>
            <a:pPr>
              <a:buNone/>
            </a:pPr>
            <a:r>
              <a:rPr lang="en-US" dirty="0" smtClean="0"/>
              <a:t>  D. Use the bathroom</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7) What is the main purpose of the discussion?</a:t>
            </a:r>
          </a:p>
          <a:p>
            <a:pPr>
              <a:buNone/>
            </a:pPr>
            <a:r>
              <a:rPr lang="en-US" dirty="0" smtClean="0"/>
              <a:t>  A. To negotiate</a:t>
            </a:r>
          </a:p>
          <a:p>
            <a:pPr>
              <a:buNone/>
            </a:pPr>
            <a:r>
              <a:rPr lang="en-US" dirty="0" smtClean="0"/>
              <a:t>  B. To collaborate</a:t>
            </a:r>
          </a:p>
          <a:p>
            <a:pPr>
              <a:buNone/>
            </a:pPr>
            <a:r>
              <a:rPr lang="en-US" dirty="0" smtClean="0"/>
              <a:t>  C. To debate</a:t>
            </a:r>
          </a:p>
          <a:p>
            <a:pPr>
              <a:buNone/>
            </a:pPr>
            <a:r>
              <a:rPr lang="en-US" dirty="0" smtClean="0"/>
              <a:t>  D. To litigate</a:t>
            </a:r>
            <a:br>
              <a:rPr lang="en-US" dirty="0" smtClean="0"/>
            </a:br>
            <a:endParaRPr lang="en-US" dirty="0" smtClean="0"/>
          </a:p>
          <a:p>
            <a:pPr>
              <a:buNone/>
            </a:pPr>
            <a:r>
              <a:rPr lang="en-US" b="1" dirty="0" smtClean="0"/>
              <a:t>8) What problem does the woman have?</a:t>
            </a:r>
          </a:p>
          <a:p>
            <a:pPr>
              <a:buNone/>
            </a:pPr>
            <a:r>
              <a:rPr lang="en-US" dirty="0" smtClean="0"/>
              <a:t>  A. Her husband has been laid off from his job</a:t>
            </a:r>
          </a:p>
          <a:p>
            <a:pPr>
              <a:buNone/>
            </a:pPr>
            <a:r>
              <a:rPr lang="en-US" dirty="0" smtClean="0"/>
              <a:t>  B. She does not like the color of the vehicle</a:t>
            </a:r>
          </a:p>
          <a:p>
            <a:pPr>
              <a:buNone/>
            </a:pPr>
            <a:r>
              <a:rPr lang="en-US" dirty="0" smtClean="0"/>
              <a:t>  C. She does not have $1,000s</a:t>
            </a:r>
          </a:p>
          <a:p>
            <a:pPr>
              <a:buNone/>
            </a:pPr>
            <a:r>
              <a:rPr lang="en-US" dirty="0" smtClean="0"/>
              <a:t>  D. Her work hours have been decreased</a:t>
            </a:r>
            <a:br>
              <a:rPr lang="en-US" dirty="0" smtClean="0"/>
            </a:br>
            <a:endParaRPr lang="en-US" dirty="0" smtClean="0"/>
          </a:p>
          <a:p>
            <a:pPr>
              <a:buNone/>
            </a:pPr>
            <a:r>
              <a:rPr lang="en-US" b="1" dirty="0" smtClean="0"/>
              <a:t>9) What does the man offer to do?</a:t>
            </a:r>
          </a:p>
          <a:p>
            <a:pPr>
              <a:buNone/>
            </a:pPr>
            <a:r>
              <a:rPr lang="en-US" dirty="0" smtClean="0"/>
              <a:t>  A. Check with his supervisor</a:t>
            </a:r>
          </a:p>
          <a:p>
            <a:pPr>
              <a:buNone/>
            </a:pPr>
            <a:r>
              <a:rPr lang="en-US" dirty="0" smtClean="0"/>
              <a:t>  B. Lend the women money</a:t>
            </a:r>
          </a:p>
          <a:p>
            <a:pPr>
              <a:buNone/>
            </a:pPr>
            <a:r>
              <a:rPr lang="en-US" dirty="0" smtClean="0"/>
              <a:t>  C. Find another vehicle</a:t>
            </a:r>
          </a:p>
          <a:p>
            <a:pPr>
              <a:buNone/>
            </a:pPr>
            <a:r>
              <a:rPr lang="en-US" dirty="0" smtClean="0"/>
              <a:t>  D. Phone the woman later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10) What is the relationship between the speakers?</a:t>
            </a:r>
          </a:p>
          <a:p>
            <a:pPr>
              <a:buNone/>
            </a:pPr>
            <a:r>
              <a:rPr lang="en-US" b="1" dirty="0" smtClean="0"/>
              <a:t>  </a:t>
            </a:r>
            <a:r>
              <a:rPr lang="en-US" dirty="0" smtClean="0"/>
              <a:t>A. Employer-employee</a:t>
            </a:r>
          </a:p>
          <a:p>
            <a:pPr>
              <a:buNone/>
            </a:pPr>
            <a:r>
              <a:rPr lang="en-US" dirty="0" smtClean="0"/>
              <a:t>  B. Supplier-customer</a:t>
            </a:r>
          </a:p>
          <a:p>
            <a:pPr>
              <a:buNone/>
            </a:pPr>
            <a:r>
              <a:rPr lang="en-US" dirty="0" smtClean="0"/>
              <a:t>  C. Diner-waiter</a:t>
            </a:r>
          </a:p>
          <a:p>
            <a:pPr>
              <a:buNone/>
            </a:pPr>
            <a:r>
              <a:rPr lang="en-US" dirty="0" smtClean="0"/>
              <a:t>  D. Shopper-cashier</a:t>
            </a:r>
          </a:p>
          <a:p>
            <a:pPr>
              <a:buNone/>
            </a:pPr>
            <a:endParaRPr lang="en-US" b="1" dirty="0" smtClean="0"/>
          </a:p>
          <a:p>
            <a:pPr>
              <a:buNone/>
            </a:pPr>
            <a:r>
              <a:rPr lang="en-US" b="1" dirty="0" smtClean="0"/>
              <a:t>11) Why is the woman phoning the man?</a:t>
            </a:r>
          </a:p>
          <a:p>
            <a:pPr>
              <a:buNone/>
            </a:pPr>
            <a:r>
              <a:rPr lang="en-US" b="1" dirty="0" smtClean="0"/>
              <a:t>  </a:t>
            </a:r>
            <a:r>
              <a:rPr lang="en-US" dirty="0" smtClean="0"/>
              <a:t>A. To register a complaint</a:t>
            </a:r>
          </a:p>
          <a:p>
            <a:pPr>
              <a:buNone/>
            </a:pPr>
            <a:r>
              <a:rPr lang="en-US" dirty="0" smtClean="0"/>
              <a:t>  B. To place an order</a:t>
            </a:r>
          </a:p>
          <a:p>
            <a:pPr>
              <a:buNone/>
            </a:pPr>
            <a:r>
              <a:rPr lang="en-US" dirty="0" smtClean="0"/>
              <a:t>  C. To demand a discount</a:t>
            </a:r>
          </a:p>
          <a:p>
            <a:pPr>
              <a:buNone/>
            </a:pPr>
            <a:r>
              <a:rPr lang="en-US" dirty="0" smtClean="0"/>
              <a:t>  D. To compare prices</a:t>
            </a:r>
            <a:br>
              <a:rPr lang="en-US" dirty="0" smtClean="0"/>
            </a:br>
            <a:endParaRPr lang="en-US" dirty="0" smtClean="0"/>
          </a:p>
          <a:p>
            <a:pPr>
              <a:buNone/>
            </a:pPr>
            <a:r>
              <a:rPr lang="en-US" b="1" dirty="0" smtClean="0"/>
              <a:t>12) What does the man offer to do?</a:t>
            </a:r>
          </a:p>
          <a:p>
            <a:pPr>
              <a:buNone/>
            </a:pPr>
            <a:r>
              <a:rPr lang="en-US" dirty="0" smtClean="0"/>
              <a:t>  A. Match the discount for colored paper</a:t>
            </a:r>
          </a:p>
          <a:p>
            <a:pPr>
              <a:buNone/>
            </a:pPr>
            <a:r>
              <a:rPr lang="en-US" dirty="0" smtClean="0"/>
              <a:t>  B. Top a competitor's price</a:t>
            </a:r>
          </a:p>
          <a:p>
            <a:pPr>
              <a:buNone/>
            </a:pPr>
            <a:r>
              <a:rPr lang="en-US" dirty="0" smtClean="0"/>
              <a:t>  C. Give the woman extra paper</a:t>
            </a:r>
          </a:p>
          <a:p>
            <a:pPr>
              <a:buNone/>
            </a:pPr>
            <a:r>
              <a:rPr lang="en-US" dirty="0" smtClean="0"/>
              <a:t>  D. Negotiate with Super Warehouse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13) Who is the intended audience?</a:t>
            </a:r>
          </a:p>
          <a:p>
            <a:pPr>
              <a:buNone/>
            </a:pPr>
            <a:r>
              <a:rPr lang="en-US" dirty="0" smtClean="0"/>
              <a:t>  A. Tourists</a:t>
            </a:r>
          </a:p>
          <a:p>
            <a:pPr>
              <a:buNone/>
            </a:pPr>
            <a:r>
              <a:rPr lang="en-US" dirty="0" smtClean="0"/>
              <a:t>  B. Business people</a:t>
            </a:r>
          </a:p>
          <a:p>
            <a:pPr>
              <a:buNone/>
            </a:pPr>
            <a:r>
              <a:rPr lang="en-US" dirty="0" smtClean="0"/>
              <a:t>  C. Newspaper reporters</a:t>
            </a:r>
          </a:p>
          <a:p>
            <a:pPr>
              <a:buNone/>
            </a:pPr>
            <a:r>
              <a:rPr lang="en-US" dirty="0" smtClean="0"/>
              <a:t>  D. Students</a:t>
            </a:r>
          </a:p>
          <a:p>
            <a:pPr>
              <a:buNone/>
            </a:pPr>
            <a:endParaRPr lang="en-US" dirty="0" smtClean="0"/>
          </a:p>
          <a:p>
            <a:pPr>
              <a:buNone/>
            </a:pPr>
            <a:r>
              <a:rPr lang="en-US" b="1" dirty="0" smtClean="0"/>
              <a:t>14) What is the main purpose of the speech?</a:t>
            </a:r>
          </a:p>
          <a:p>
            <a:pPr>
              <a:buNone/>
            </a:pPr>
            <a:r>
              <a:rPr lang="en-US" dirty="0" smtClean="0"/>
              <a:t>  A. To update construction news</a:t>
            </a:r>
          </a:p>
          <a:p>
            <a:pPr>
              <a:buNone/>
            </a:pPr>
            <a:r>
              <a:rPr lang="en-US" dirty="0" smtClean="0"/>
              <a:t>  B. To teach a history lesson</a:t>
            </a:r>
          </a:p>
          <a:p>
            <a:pPr>
              <a:buNone/>
            </a:pPr>
            <a:r>
              <a:rPr lang="en-US" dirty="0" smtClean="0"/>
              <a:t>  C. To impart information</a:t>
            </a:r>
          </a:p>
          <a:p>
            <a:pPr>
              <a:buNone/>
            </a:pPr>
            <a:r>
              <a:rPr lang="en-US" dirty="0" smtClean="0"/>
              <a:t>  D. To argue a viewpoint</a:t>
            </a:r>
          </a:p>
          <a:p>
            <a:pPr>
              <a:buNone/>
            </a:pPr>
            <a:endParaRPr lang="en-US" dirty="0" smtClean="0"/>
          </a:p>
          <a:p>
            <a:pPr>
              <a:buNone/>
            </a:pPr>
            <a:r>
              <a:rPr lang="en-US" b="1" dirty="0" smtClean="0"/>
              <a:t>15) What will happen after visiting the University District?</a:t>
            </a:r>
          </a:p>
          <a:p>
            <a:pPr>
              <a:buNone/>
            </a:pPr>
            <a:r>
              <a:rPr lang="en-US" dirty="0" smtClean="0"/>
              <a:t>  A. A boat ride</a:t>
            </a:r>
          </a:p>
          <a:p>
            <a:pPr>
              <a:buNone/>
            </a:pPr>
            <a:r>
              <a:rPr lang="en-US" dirty="0" smtClean="0"/>
              <a:t>  B. Lunch</a:t>
            </a:r>
          </a:p>
          <a:p>
            <a:pPr>
              <a:buNone/>
            </a:pPr>
            <a:r>
              <a:rPr lang="en-US" dirty="0" smtClean="0"/>
              <a:t>  C. The Pit Stop</a:t>
            </a:r>
          </a:p>
          <a:p>
            <a:pPr>
              <a:buNone/>
            </a:pPr>
            <a:r>
              <a:rPr lang="en-US" dirty="0" smtClean="0"/>
              <a:t>  D. Go home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16) Who is most probably listening to the talk?</a:t>
            </a:r>
          </a:p>
          <a:p>
            <a:pPr>
              <a:buNone/>
            </a:pPr>
            <a:r>
              <a:rPr lang="en-US" dirty="0" smtClean="0"/>
              <a:t>  A. A guest speaker</a:t>
            </a:r>
          </a:p>
          <a:p>
            <a:pPr>
              <a:buNone/>
            </a:pPr>
            <a:r>
              <a:rPr lang="en-US" dirty="0" smtClean="0"/>
              <a:t>  B. A CEO</a:t>
            </a:r>
          </a:p>
          <a:p>
            <a:pPr>
              <a:buNone/>
            </a:pPr>
            <a:r>
              <a:rPr lang="en-US" dirty="0" smtClean="0"/>
              <a:t>  C. A new employee</a:t>
            </a:r>
          </a:p>
          <a:p>
            <a:pPr>
              <a:buNone/>
            </a:pPr>
            <a:r>
              <a:rPr lang="en-US" dirty="0" smtClean="0"/>
              <a:t>  D. A newspaper reporter</a:t>
            </a:r>
          </a:p>
          <a:p>
            <a:pPr>
              <a:buNone/>
            </a:pPr>
            <a:endParaRPr lang="en-US" dirty="0" smtClean="0"/>
          </a:p>
          <a:p>
            <a:pPr>
              <a:buNone/>
            </a:pPr>
            <a:r>
              <a:rPr lang="en-US" b="1" dirty="0" smtClean="0"/>
              <a:t>17) What is the main purpose of the talk?</a:t>
            </a:r>
          </a:p>
          <a:p>
            <a:pPr>
              <a:buNone/>
            </a:pPr>
            <a:r>
              <a:rPr lang="en-US" dirty="0" smtClean="0"/>
              <a:t>  A. To deceive</a:t>
            </a:r>
          </a:p>
          <a:p>
            <a:pPr>
              <a:buNone/>
            </a:pPr>
            <a:r>
              <a:rPr lang="en-US" dirty="0" smtClean="0"/>
              <a:t>  B. To entertain</a:t>
            </a:r>
          </a:p>
          <a:p>
            <a:pPr>
              <a:buNone/>
            </a:pPr>
            <a:r>
              <a:rPr lang="en-US" dirty="0" smtClean="0"/>
              <a:t>  C. To incite</a:t>
            </a:r>
          </a:p>
          <a:p>
            <a:pPr>
              <a:buNone/>
            </a:pPr>
            <a:r>
              <a:rPr lang="en-US" dirty="0" smtClean="0"/>
              <a:t>  D. To orient</a:t>
            </a:r>
          </a:p>
          <a:p>
            <a:pPr>
              <a:buNone/>
            </a:pPr>
            <a:endParaRPr lang="en-US" dirty="0" smtClean="0"/>
          </a:p>
          <a:p>
            <a:pPr>
              <a:buNone/>
            </a:pPr>
            <a:r>
              <a:rPr lang="en-US" b="1" dirty="0" smtClean="0"/>
              <a:t>18) What will the listener probably do next?</a:t>
            </a:r>
          </a:p>
          <a:p>
            <a:pPr>
              <a:buNone/>
            </a:pPr>
            <a:r>
              <a:rPr lang="en-US" dirty="0" smtClean="0"/>
              <a:t>  A. Use the bathroom</a:t>
            </a:r>
          </a:p>
          <a:p>
            <a:pPr>
              <a:buNone/>
            </a:pPr>
            <a:r>
              <a:rPr lang="en-US" dirty="0" smtClean="0"/>
              <a:t>  B. Make some coffee</a:t>
            </a:r>
          </a:p>
          <a:p>
            <a:pPr>
              <a:buNone/>
            </a:pPr>
            <a:r>
              <a:rPr lang="en-US" dirty="0" smtClean="0"/>
              <a:t>  C. Ask a question</a:t>
            </a:r>
          </a:p>
          <a:p>
            <a:pPr>
              <a:buNone/>
            </a:pPr>
            <a:r>
              <a:rPr lang="en-US" dirty="0" smtClean="0"/>
              <a:t>  D. Take a break</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19) Where would this report most likely be heard?</a:t>
            </a:r>
          </a:p>
          <a:p>
            <a:pPr>
              <a:buNone/>
            </a:pPr>
            <a:r>
              <a:rPr lang="en-US" dirty="0" smtClean="0"/>
              <a:t>  A. On radio</a:t>
            </a:r>
          </a:p>
          <a:p>
            <a:pPr>
              <a:buNone/>
            </a:pPr>
            <a:r>
              <a:rPr lang="en-US" dirty="0" smtClean="0"/>
              <a:t>  B. On television</a:t>
            </a:r>
          </a:p>
          <a:p>
            <a:pPr>
              <a:buNone/>
            </a:pPr>
            <a:r>
              <a:rPr lang="en-US" dirty="0" smtClean="0"/>
              <a:t>  C. In a supermarket</a:t>
            </a:r>
          </a:p>
          <a:p>
            <a:pPr>
              <a:buNone/>
            </a:pPr>
            <a:r>
              <a:rPr lang="en-US" dirty="0" smtClean="0"/>
              <a:t>  D. At a football game</a:t>
            </a:r>
          </a:p>
          <a:p>
            <a:pPr>
              <a:buNone/>
            </a:pPr>
            <a:endParaRPr lang="en-US" dirty="0" smtClean="0"/>
          </a:p>
          <a:p>
            <a:pPr>
              <a:buNone/>
            </a:pPr>
            <a:r>
              <a:rPr lang="en-US" b="1" dirty="0" smtClean="0"/>
              <a:t>20) What is the main purpose of the report?</a:t>
            </a:r>
          </a:p>
          <a:p>
            <a:pPr>
              <a:buNone/>
            </a:pPr>
            <a:r>
              <a:rPr lang="en-US" dirty="0" smtClean="0"/>
              <a:t>  A. To inform listeners of a vote</a:t>
            </a:r>
          </a:p>
          <a:p>
            <a:pPr>
              <a:buNone/>
            </a:pPr>
            <a:r>
              <a:rPr lang="en-US" dirty="0" smtClean="0"/>
              <a:t>  B. To summarize news headlines</a:t>
            </a:r>
          </a:p>
          <a:p>
            <a:pPr>
              <a:buNone/>
            </a:pPr>
            <a:r>
              <a:rPr lang="en-US" dirty="0" smtClean="0"/>
              <a:t>  C. To promote the Silver Cup</a:t>
            </a:r>
          </a:p>
          <a:p>
            <a:pPr>
              <a:buNone/>
            </a:pPr>
            <a:r>
              <a:rPr lang="en-US" dirty="0" smtClean="0"/>
              <a:t>  D. To detail flood damage</a:t>
            </a:r>
          </a:p>
          <a:p>
            <a:pPr>
              <a:buNone/>
            </a:pPr>
            <a:endParaRPr lang="en-US" dirty="0" smtClean="0"/>
          </a:p>
          <a:p>
            <a:pPr>
              <a:buNone/>
            </a:pPr>
            <a:r>
              <a:rPr lang="en-US" b="1" dirty="0" smtClean="0"/>
              <a:t>21) What will happen at noon tomorrow?</a:t>
            </a:r>
          </a:p>
          <a:p>
            <a:pPr>
              <a:buNone/>
            </a:pPr>
            <a:r>
              <a:rPr lang="en-US" dirty="0" smtClean="0"/>
              <a:t>  A. A traffic and weather report</a:t>
            </a:r>
          </a:p>
          <a:p>
            <a:pPr>
              <a:buNone/>
            </a:pPr>
            <a:r>
              <a:rPr lang="en-US" dirty="0" smtClean="0"/>
              <a:t>  B. A word from the sponsor</a:t>
            </a:r>
          </a:p>
          <a:p>
            <a:pPr>
              <a:buNone/>
            </a:pPr>
            <a:r>
              <a:rPr lang="en-US" dirty="0" smtClean="0"/>
              <a:t>  C. A Senate vote</a:t>
            </a:r>
          </a:p>
          <a:p>
            <a:pPr>
              <a:buNone/>
            </a:pPr>
            <a:r>
              <a:rPr lang="en-US" dirty="0" smtClean="0"/>
              <a:t>  D. A football game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TotalTime>
  <Words>1388</Words>
  <Application>Microsoft Office PowerPoint</Application>
  <PresentationFormat>On-screen Show (4:3)</PresentationFormat>
  <Paragraphs>168</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97</cp:revision>
  <dcterms:created xsi:type="dcterms:W3CDTF">2014-01-23T11:27:53Z</dcterms:created>
  <dcterms:modified xsi:type="dcterms:W3CDTF">2015-05-21T11:18:27Z</dcterms:modified>
</cp:coreProperties>
</file>