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64" r:id="rId2"/>
    <p:sldId id="265" r:id="rId3"/>
    <p:sldId id="257" r:id="rId4"/>
    <p:sldId id="258" r:id="rId5"/>
    <p:sldId id="259" r:id="rId6"/>
    <p:sldId id="260" r:id="rId7"/>
    <p:sldId id="266" r:id="rId8"/>
    <p:sldId id="267" r:id="rId9"/>
    <p:sldId id="268" r:id="rId10"/>
    <p:sldId id="269"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907" autoAdjust="0"/>
  </p:normalViewPr>
  <p:slideViewPr>
    <p:cSldViewPr>
      <p:cViewPr varScale="1">
        <p:scale>
          <a:sx n="69" d="100"/>
          <a:sy n="69" d="100"/>
        </p:scale>
        <p:origin x="-1416" y="-23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CC427E-362A-4C02-8BE1-B39E7CEBA282}" type="datetimeFigureOut">
              <a:rPr lang="en-US" smtClean="0"/>
              <a:pPr/>
              <a:t>5/21/2015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4060E8-5868-4053-B168-5DDE86A2C764}" type="slidenum">
              <a:rPr lang="en-US" smtClean="0"/>
              <a:pPr/>
              <a:t>‹#›</a:t>
            </a:fld>
            <a:endParaRPr lang="en-US"/>
          </a:p>
        </p:txBody>
      </p:sp>
    </p:spTree>
    <p:extLst>
      <p:ext uri="{BB962C8B-B14F-4D97-AF65-F5344CB8AC3E}">
        <p14:creationId xmlns:p14="http://schemas.microsoft.com/office/powerpoint/2010/main" val="2697037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Wow, everything looks so good! I'm not sure what to order.</a:t>
            </a:r>
            <a:r>
              <a:rPr lang="en-US" dirty="0" smtClean="0"/>
              <a:t/>
            </a:r>
            <a:br>
              <a:rPr lang="en-US" dirty="0" smtClean="0"/>
            </a:br>
            <a:r>
              <a:rPr lang="en-US" sz="1200" b="0" i="0" kern="1200" dirty="0" smtClean="0">
                <a:solidFill>
                  <a:schemeClr val="tx1"/>
                </a:solidFill>
                <a:latin typeface="+mn-lt"/>
                <a:ea typeface="+mn-ea"/>
                <a:cs typeface="+mn-cs"/>
              </a:rPr>
              <a:t>— Have anything you like. It's on the company. Personally, I recommend the lobster. It's fresh from Maine -- the best in town. But the steaks are also quite good. They use only grass-fed Angus cows. And for dessert, you've got to try the New York Cheesecake!</a:t>
            </a:r>
            <a:r>
              <a:rPr lang="en-US" dirty="0" smtClean="0"/>
              <a:t/>
            </a:r>
            <a:br>
              <a:rPr lang="en-US" dirty="0" smtClean="0"/>
            </a:br>
            <a:r>
              <a:rPr lang="en-US" sz="1200" b="0" i="0" kern="1200" dirty="0" smtClean="0">
                <a:solidFill>
                  <a:schemeClr val="tx1"/>
                </a:solidFill>
                <a:latin typeface="+mn-lt"/>
                <a:ea typeface="+mn-ea"/>
                <a:cs typeface="+mn-cs"/>
              </a:rPr>
              <a:t>— Well thank you. That all sounds delicious. I think I'll have the lobster and a bowl of clam chowder. How about you?</a:t>
            </a:r>
            <a:r>
              <a:rPr lang="en-US" dirty="0" smtClean="0"/>
              <a:t/>
            </a:r>
            <a:br>
              <a:rPr lang="en-US" dirty="0" smtClean="0"/>
            </a:br>
            <a:r>
              <a:rPr lang="en-US" sz="1200" b="0" i="0" kern="1200" dirty="0" smtClean="0">
                <a:solidFill>
                  <a:schemeClr val="tx1"/>
                </a:solidFill>
                <a:latin typeface="+mn-lt"/>
                <a:ea typeface="+mn-ea"/>
                <a:cs typeface="+mn-cs"/>
              </a:rPr>
              <a:t>— I'm going to try a T-bone steak and a Caesar salad. Now, what type of wine do you fancy?</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-- 1)a  2)c  3)b</a:t>
            </a:r>
            <a:endParaRPr lang="en-US" dirty="0"/>
          </a:p>
        </p:txBody>
      </p:sp>
      <p:sp>
        <p:nvSpPr>
          <p:cNvPr id="4" name="Slide Number Placeholder 3"/>
          <p:cNvSpPr>
            <a:spLocks noGrp="1"/>
          </p:cNvSpPr>
          <p:nvPr>
            <p:ph type="sldNum" sz="quarter" idx="10"/>
          </p:nvPr>
        </p:nvSpPr>
        <p:spPr/>
        <p:txBody>
          <a:bodyPr/>
          <a:lstStyle/>
          <a:p>
            <a:fld id="{464060E8-5868-4053-B168-5DDE86A2C764}"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Rebecca, I heard from Caitlin that you're in charge of replacing all our computers. This is great; it's about time!</a:t>
            </a:r>
            <a:r>
              <a:rPr lang="en-US" dirty="0" smtClean="0"/>
              <a:t/>
            </a:r>
            <a:br>
              <a:rPr lang="en-US" dirty="0" smtClean="0"/>
            </a:br>
            <a:r>
              <a:rPr lang="en-US" sz="1200" b="0" i="0" kern="1200" dirty="0" smtClean="0">
                <a:solidFill>
                  <a:schemeClr val="tx1"/>
                </a:solidFill>
                <a:latin typeface="+mn-lt"/>
                <a:ea typeface="+mn-ea"/>
                <a:cs typeface="+mn-cs"/>
              </a:rPr>
              <a:t>— It sure is! When the system crashed last Friday, it was the last straw. That's when Mr. Thompson gave me the green light to order new computers. I'm aiming to get a new system installed by the end of the month, but I still have some research to do because I want to change vendors.</a:t>
            </a:r>
            <a:r>
              <a:rPr lang="en-US" dirty="0" smtClean="0"/>
              <a:t/>
            </a:r>
            <a:br>
              <a:rPr lang="en-US" dirty="0" smtClean="0"/>
            </a:br>
            <a:r>
              <a:rPr lang="en-US" sz="1200" b="0" i="0" kern="1200" dirty="0" smtClean="0">
                <a:solidFill>
                  <a:schemeClr val="tx1"/>
                </a:solidFill>
                <a:latin typeface="+mn-lt"/>
                <a:ea typeface="+mn-ea"/>
                <a:cs typeface="+mn-cs"/>
              </a:rPr>
              <a:t>— It'd be a good idea to use a vendor that offers ongoing technical support. I know that Ingram Computers has an excellent reputation for customer service, and they have a comprehensive parts replacement warranty. During the warranty period, if something goes wrong they'll replace your computer outright or else lend you a computer while they repair yours.</a:t>
            </a:r>
            <a:r>
              <a:rPr lang="en-US" dirty="0" smtClean="0"/>
              <a:t/>
            </a:r>
            <a:br>
              <a:rPr lang="en-US" dirty="0" smtClean="0"/>
            </a:br>
            <a:r>
              <a:rPr lang="en-US" sz="1200" b="0" i="0" kern="1200" dirty="0" smtClean="0">
                <a:solidFill>
                  <a:schemeClr val="tx1"/>
                </a:solidFill>
                <a:latin typeface="+mn-lt"/>
                <a:ea typeface="+mn-ea"/>
                <a:cs typeface="+mn-cs"/>
              </a:rPr>
              <a:t>— Yeah, I've heard really good things about Ingram too. We get their brochures in the mail all the time.</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-- 4)b  5)d  6)c</a:t>
            </a:r>
            <a:endParaRPr lang="en-US" dirty="0"/>
          </a:p>
        </p:txBody>
      </p:sp>
      <p:sp>
        <p:nvSpPr>
          <p:cNvPr id="4" name="Slide Number Placeholder 3"/>
          <p:cNvSpPr>
            <a:spLocks noGrp="1"/>
          </p:cNvSpPr>
          <p:nvPr>
            <p:ph type="sldNum" sz="quarter" idx="10"/>
          </p:nvPr>
        </p:nvSpPr>
        <p:spPr/>
        <p:txBody>
          <a:bodyPr/>
          <a:lstStyle/>
          <a:p>
            <a:fld id="{464060E8-5868-4053-B168-5DDE86A2C764}"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Have you had a chance to read through the contract yet?</a:t>
            </a:r>
            <a:r>
              <a:rPr lang="en-US" dirty="0" smtClean="0"/>
              <a:t/>
            </a:r>
            <a:br>
              <a:rPr lang="en-US" dirty="0" smtClean="0"/>
            </a:br>
            <a:r>
              <a:rPr lang="en-US" sz="1200" b="0" i="0" kern="1200" dirty="0" smtClean="0">
                <a:solidFill>
                  <a:schemeClr val="tx1"/>
                </a:solidFill>
                <a:latin typeface="+mn-lt"/>
                <a:ea typeface="+mn-ea"/>
                <a:cs typeface="+mn-cs"/>
              </a:rPr>
              <a:t>— Yes I have. It looks good, but I didn't completely understand the non-disclosure clause.</a:t>
            </a:r>
            <a:r>
              <a:rPr lang="en-US" dirty="0" smtClean="0"/>
              <a:t/>
            </a:r>
            <a:br>
              <a:rPr lang="en-US" dirty="0" smtClean="0"/>
            </a:br>
            <a:r>
              <a:rPr lang="en-US" sz="1200" b="0" i="0" kern="1200" dirty="0" smtClean="0">
                <a:solidFill>
                  <a:schemeClr val="tx1"/>
                </a:solidFill>
                <a:latin typeface="+mn-lt"/>
                <a:ea typeface="+mn-ea"/>
                <a:cs typeface="+mn-cs"/>
              </a:rPr>
              <a:t>— Oh, that means once you come to work for us, if you leave our company for any reason, you cannot tell anyone technical information about our products.</a:t>
            </a:r>
            <a:r>
              <a:rPr lang="en-US" dirty="0" smtClean="0"/>
              <a:t/>
            </a:r>
            <a:br>
              <a:rPr lang="en-US" dirty="0" smtClean="0"/>
            </a:br>
            <a:r>
              <a:rPr lang="en-US" sz="1200" b="0" i="0" kern="1200" dirty="0" smtClean="0">
                <a:solidFill>
                  <a:schemeClr val="tx1"/>
                </a:solidFill>
                <a:latin typeface="+mn-lt"/>
                <a:ea typeface="+mn-ea"/>
                <a:cs typeface="+mn-cs"/>
              </a:rPr>
              <a:t>— Yes, that makes sense. You do have to protect your trade secrets. Well then, everything looks like it's in order.</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-- 7)c  8)d  9)c</a:t>
            </a:r>
            <a:endParaRPr lang="en-US" dirty="0"/>
          </a:p>
        </p:txBody>
      </p:sp>
      <p:sp>
        <p:nvSpPr>
          <p:cNvPr id="4" name="Slide Number Placeholder 3"/>
          <p:cNvSpPr>
            <a:spLocks noGrp="1"/>
          </p:cNvSpPr>
          <p:nvPr>
            <p:ph type="sldNum" sz="quarter" idx="10"/>
          </p:nvPr>
        </p:nvSpPr>
        <p:spPr/>
        <p:txBody>
          <a:bodyPr/>
          <a:lstStyle/>
          <a:p>
            <a:fld id="{464060E8-5868-4053-B168-5DDE86A2C764}"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Hello, Thomas? This is Debra. I'm on my way to Jim's office, but I'm a bit confused.</a:t>
            </a:r>
            <a:r>
              <a:rPr lang="en-US" dirty="0" smtClean="0"/>
              <a:t/>
            </a:r>
            <a:br>
              <a:rPr lang="en-US" dirty="0" smtClean="0"/>
            </a:br>
            <a:r>
              <a:rPr lang="en-US" sz="1200" b="0" i="0" kern="1200" dirty="0" smtClean="0">
                <a:solidFill>
                  <a:schemeClr val="tx1"/>
                </a:solidFill>
                <a:latin typeface="+mn-lt"/>
                <a:ea typeface="+mn-ea"/>
                <a:cs typeface="+mn-cs"/>
              </a:rPr>
              <a:t>— Where are you?</a:t>
            </a:r>
            <a:r>
              <a:rPr lang="en-US" dirty="0" smtClean="0"/>
              <a:t/>
            </a:r>
            <a:br>
              <a:rPr lang="en-US" dirty="0" smtClean="0"/>
            </a:br>
            <a:r>
              <a:rPr lang="en-US" sz="1200" b="0" i="0" kern="1200" dirty="0" smtClean="0">
                <a:solidFill>
                  <a:schemeClr val="tx1"/>
                </a:solidFill>
                <a:latin typeface="+mn-lt"/>
                <a:ea typeface="+mn-ea"/>
                <a:cs typeface="+mn-cs"/>
              </a:rPr>
              <a:t>— I'm at the 24th Street Station. Should I go north or south on 24th?</a:t>
            </a:r>
            <a:r>
              <a:rPr lang="en-US" dirty="0" smtClean="0"/>
              <a:t/>
            </a:r>
            <a:br>
              <a:rPr lang="en-US" dirty="0" smtClean="0"/>
            </a:br>
            <a:r>
              <a:rPr lang="en-US" sz="1200" b="0" i="0" kern="1200" dirty="0" smtClean="0">
                <a:solidFill>
                  <a:schemeClr val="tx1"/>
                </a:solidFill>
                <a:latin typeface="+mn-lt"/>
                <a:ea typeface="+mn-ea"/>
                <a:cs typeface="+mn-cs"/>
              </a:rPr>
              <a:t>— Actually, the best thing to do would be to ride two more stops, to Alder Street. At the Alder Street Station, go out the east door and turn left. Walk down Alder about two blocks to 24th, and turn right. Jim's office will be a half-block down on the right hand side.</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-- 10)b  11)d  12)c</a:t>
            </a:r>
            <a:endParaRPr lang="en-US" dirty="0"/>
          </a:p>
        </p:txBody>
      </p:sp>
      <p:sp>
        <p:nvSpPr>
          <p:cNvPr id="4" name="Slide Number Placeholder 3"/>
          <p:cNvSpPr>
            <a:spLocks noGrp="1"/>
          </p:cNvSpPr>
          <p:nvPr>
            <p:ph type="sldNum" sz="quarter" idx="10"/>
          </p:nvPr>
        </p:nvSpPr>
        <p:spPr/>
        <p:txBody>
          <a:bodyPr/>
          <a:lstStyle/>
          <a:p>
            <a:fld id="{464060E8-5868-4053-B168-5DDE86A2C764}"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Hi, this is Tim Cyrus from Mayor Craig Nicolas' office with a message for Harry Brock. Harry, Mayor Nicolas is out of town until Monday, so he won't be available for an interview until next week. He has a city council meeting on Monday, and is hosting the city marketing convention Tuesday, so sometime Wednesday might be the best time for him to talk to you. I don't know when the deadline is for your story. Would Wednesday work for you? If you need some background information, you can call me at 555-0066. Otherwise, let us know what time on Wednesday works best for you. You could phone my assistant, Sheila Shepherd, at 55-0067 and let her know. Then I'll get back to you and we can finalize arrangements. Thank you Harry. Talk to you soon</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13)c  14)a  15)b</a:t>
            </a:r>
            <a:endParaRPr lang="en-US" dirty="0"/>
          </a:p>
        </p:txBody>
      </p:sp>
      <p:sp>
        <p:nvSpPr>
          <p:cNvPr id="4" name="Slide Number Placeholder 3"/>
          <p:cNvSpPr>
            <a:spLocks noGrp="1"/>
          </p:cNvSpPr>
          <p:nvPr>
            <p:ph type="sldNum" sz="quarter" idx="10"/>
          </p:nvPr>
        </p:nvSpPr>
        <p:spPr/>
        <p:txBody>
          <a:bodyPr/>
          <a:lstStyle/>
          <a:p>
            <a:fld id="{464060E8-5868-4053-B168-5DDE86A2C764}"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I'm Michelle Tomkins, and I have a special message from the state patrol. During the holidays, it's OK to celebrate with a little bit of good cheer. But it's not OK to get behind the wheel of a car after you've been drinking. With winter weather already making driving tough, don't make it any harder on yourself - or others - by trying to drive while you're intoxicated. If you plan to drink, arrange a designated driver before the party begins. If you notice someone who shouldn't be driving, talk them into giving you their keys. If they refuse, call 911. Remember, friends don't let friends drive drunk. Finally, if you do happen to find yourself too drunk to drive, call 555-TAXI for a special, free holiday lift. That's 555-TAXI for a free ride anywhere in the county. The state patrol wishes everyone a happy, and safe, holiday season.</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16)b  17)a  18)d</a:t>
            </a:r>
            <a:endParaRPr lang="en-US" dirty="0"/>
          </a:p>
        </p:txBody>
      </p:sp>
      <p:sp>
        <p:nvSpPr>
          <p:cNvPr id="4" name="Slide Number Placeholder 3"/>
          <p:cNvSpPr>
            <a:spLocks noGrp="1"/>
          </p:cNvSpPr>
          <p:nvPr>
            <p:ph type="sldNum" sz="quarter" idx="10"/>
          </p:nvPr>
        </p:nvSpPr>
        <p:spPr/>
        <p:txBody>
          <a:bodyPr/>
          <a:lstStyle/>
          <a:p>
            <a:fld id="{464060E8-5868-4053-B168-5DDE86A2C764}"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I'd like to focus a little bit on the year ahead. Starting in January, we will place increased emphasis on retaining customer deposits. We will be raising the rates on our certificates of deposits from 3 percent to 3.5 percent, and offering customers incentives, including free </a:t>
            </a:r>
            <a:r>
              <a:rPr lang="en-US" sz="1200" b="0" i="0" kern="1200" dirty="0" err="1" smtClean="0">
                <a:solidFill>
                  <a:schemeClr val="tx1"/>
                </a:solidFill>
                <a:latin typeface="+mn-lt"/>
                <a:ea typeface="+mn-ea"/>
                <a:cs typeface="+mn-cs"/>
              </a:rPr>
              <a:t>ipods</a:t>
            </a:r>
            <a:r>
              <a:rPr lang="en-US" sz="1200" b="0" i="0" kern="1200" dirty="0" smtClean="0">
                <a:solidFill>
                  <a:schemeClr val="tx1"/>
                </a:solidFill>
                <a:latin typeface="+mn-lt"/>
                <a:ea typeface="+mn-ea"/>
                <a:cs typeface="+mn-cs"/>
              </a:rPr>
              <a:t>, for opening new checking accounts with direct deposits. This is in response to the aggressive push by online depositories and credit unions, which are enticing customers with higher interest rates. This is squeezing our interest margin and decreasing our profitability. We can't lend money that we don't have, right? At the same time, we will be switching the title of "loan officers" to "relationship officers." A large part of their job now will be to recruit, and retain, new deposits.</a:t>
            </a:r>
            <a:r>
              <a:rPr lang="en-US" dirty="0" smtClean="0"/>
              <a:t/>
            </a:r>
            <a:br>
              <a:rPr lang="en-US" dirty="0" smtClean="0"/>
            </a:br>
            <a:endParaRPr lang="en-US" dirty="0" smtClean="0"/>
          </a:p>
          <a:p>
            <a:r>
              <a:rPr lang="en-US" dirty="0" smtClean="0"/>
              <a:t>Answers  -- 19)c  20)a  21)d</a:t>
            </a:r>
            <a:endParaRPr lang="en-US" dirty="0"/>
          </a:p>
        </p:txBody>
      </p:sp>
      <p:sp>
        <p:nvSpPr>
          <p:cNvPr id="4" name="Slide Number Placeholder 3"/>
          <p:cNvSpPr>
            <a:spLocks noGrp="1"/>
          </p:cNvSpPr>
          <p:nvPr>
            <p:ph type="sldNum" sz="quarter" idx="10"/>
          </p:nvPr>
        </p:nvSpPr>
        <p:spPr/>
        <p:txBody>
          <a:bodyPr/>
          <a:lstStyle/>
          <a:p>
            <a:fld id="{464060E8-5868-4053-B168-5DDE86A2C764}"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February's here, and romance is in the air. What better time than Valentine's Day to express your love with a diamond ring or necklace? And what better place to purchase your special gift than Jonathan's Jewelry? I'm Jonathan James, owner of Jonathan's Jewelry, here to tell you that we have the widest selection of diamonds in the state. No matter what your budget, we can find something that you can afford, and that she will love. At Jonathan's, we cut out the middle man and buy direct from suppliers, then pass that savings on to you. Our salespeople don't work on commission, so you don't have to worry about being pressured into buying something you don't want and can't afford. We're your friend in the diamond business, with three convenient locations: on Enormous Mall Parkway, </a:t>
            </a:r>
            <a:r>
              <a:rPr lang="en-US" sz="1200" b="0" i="0" kern="1200" dirty="0" err="1" smtClean="0">
                <a:solidFill>
                  <a:schemeClr val="tx1"/>
                </a:solidFill>
                <a:latin typeface="+mn-lt"/>
                <a:ea typeface="+mn-ea"/>
                <a:cs typeface="+mn-cs"/>
              </a:rPr>
              <a:t>Northeastgate</a:t>
            </a:r>
            <a:r>
              <a:rPr lang="en-US" sz="1200" b="0" i="0" kern="1200" dirty="0" smtClean="0">
                <a:solidFill>
                  <a:schemeClr val="tx1"/>
                </a:solidFill>
                <a:latin typeface="+mn-lt"/>
                <a:ea typeface="+mn-ea"/>
                <a:cs typeface="+mn-cs"/>
              </a:rPr>
              <a:t> Village, and downtown on First and Main. Come on in and see us today!</a:t>
            </a:r>
          </a:p>
          <a:p>
            <a:r>
              <a:rPr lang="en-US" sz="1200" b="0" i="0" kern="1200" dirty="0" smtClean="0">
                <a:solidFill>
                  <a:schemeClr val="tx1"/>
                </a:solidFill>
                <a:latin typeface="+mn-lt"/>
                <a:ea typeface="+mn-ea"/>
                <a:cs typeface="+mn-cs"/>
              </a:rPr>
              <a:t>Answers – 22)a  23)b  24)c</a:t>
            </a:r>
            <a:endParaRPr lang="en-US" dirty="0"/>
          </a:p>
        </p:txBody>
      </p:sp>
      <p:sp>
        <p:nvSpPr>
          <p:cNvPr id="4" name="Slide Number Placeholder 3"/>
          <p:cNvSpPr>
            <a:spLocks noGrp="1"/>
          </p:cNvSpPr>
          <p:nvPr>
            <p:ph type="sldNum" sz="quarter" idx="10"/>
          </p:nvPr>
        </p:nvSpPr>
        <p:spPr/>
        <p:txBody>
          <a:bodyPr/>
          <a:lstStyle/>
          <a:p>
            <a:fld id="{464060E8-5868-4053-B168-5DDE86A2C764}"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493977" y="6526213"/>
            <a:ext cx="1540486" cy="153888"/>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2015</a:t>
            </a:r>
            <a:r>
              <a:rPr lang="en-US" sz="1000" baseline="0" dirty="0" smtClean="0">
                <a:solidFill>
                  <a:srgbClr val="FFFFFF"/>
                </a:solidFill>
              </a:rPr>
              <a:t> 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71600" y="35332"/>
            <a:ext cx="4425250" cy="369332"/>
          </a:xfrm>
          <a:prstGeom prst="rect">
            <a:avLst/>
          </a:prstGeom>
          <a:noFill/>
        </p:spPr>
        <p:txBody>
          <a:bodyPr wrap="none" rtlCol="0">
            <a:spAutoFit/>
          </a:bodyPr>
          <a:lstStyle/>
          <a:p>
            <a:r>
              <a:rPr lang="en-GB" b="1" dirty="0" smtClean="0">
                <a:solidFill>
                  <a:schemeClr val="bg1"/>
                </a:solidFill>
              </a:rPr>
              <a:t>TOEIC Short Conversations Exercise 8</a:t>
            </a:r>
            <a:endParaRPr lang="en-GB" b="1" dirty="0">
              <a:solidFill>
                <a:schemeClr val="bg1"/>
              </a:solidFill>
            </a:endParaRPr>
          </a:p>
        </p:txBody>
      </p:sp>
      <p:pic>
        <p:nvPicPr>
          <p:cNvPr id="3" name="Picture 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68472" y="-387424"/>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4365104"/>
            <a:ext cx="6400800" cy="1273696"/>
          </a:xfrm>
        </p:spPr>
        <p:txBody>
          <a:bodyPr/>
          <a:lstStyle/>
          <a:p>
            <a:r>
              <a:rPr lang="en-US" sz="4000" dirty="0" smtClean="0">
                <a:solidFill>
                  <a:schemeClr val="accent6">
                    <a:lumMod val="75000"/>
                  </a:schemeClr>
                </a:solidFill>
              </a:rPr>
              <a:t>SHORT CONVERSATIONS</a:t>
            </a:r>
          </a:p>
          <a:p>
            <a:r>
              <a:rPr lang="en-US" sz="4000" dirty="0" smtClean="0">
                <a:solidFill>
                  <a:schemeClr val="accent6">
                    <a:lumMod val="75000"/>
                  </a:schemeClr>
                </a:solidFill>
              </a:rPr>
              <a:t>Exercise 8</a:t>
            </a:r>
          </a:p>
          <a:p>
            <a:endParaRPr lang="en-US" dirty="0"/>
          </a:p>
        </p:txBody>
      </p:sp>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t>22) What is being advertised?</a:t>
            </a:r>
          </a:p>
          <a:p>
            <a:pPr>
              <a:buNone/>
            </a:pPr>
            <a:r>
              <a:rPr lang="en-US" dirty="0" smtClean="0"/>
              <a:t>  A. Diamond jewelry</a:t>
            </a:r>
          </a:p>
          <a:p>
            <a:pPr>
              <a:buNone/>
            </a:pPr>
            <a:r>
              <a:rPr lang="en-US" dirty="0" smtClean="0"/>
              <a:t>  B. Jonathan James</a:t>
            </a:r>
          </a:p>
          <a:p>
            <a:pPr>
              <a:buNone/>
            </a:pPr>
            <a:r>
              <a:rPr lang="en-US" dirty="0" smtClean="0"/>
              <a:t>  C. Valentine's Day</a:t>
            </a:r>
          </a:p>
          <a:p>
            <a:pPr>
              <a:buNone/>
            </a:pPr>
            <a:r>
              <a:rPr lang="en-US" dirty="0" smtClean="0"/>
              <a:t>  D. A special gift</a:t>
            </a:r>
          </a:p>
          <a:p>
            <a:pPr>
              <a:buNone/>
            </a:pPr>
            <a:endParaRPr lang="en-US" b="1" dirty="0" smtClean="0"/>
          </a:p>
          <a:p>
            <a:pPr>
              <a:buNone/>
            </a:pPr>
            <a:r>
              <a:rPr lang="en-US" b="1" dirty="0" smtClean="0"/>
              <a:t>23) Who is the intended audience?</a:t>
            </a:r>
          </a:p>
          <a:p>
            <a:pPr>
              <a:buNone/>
            </a:pPr>
            <a:r>
              <a:rPr lang="en-US" dirty="0" smtClean="0"/>
              <a:t>  A. Middlemen</a:t>
            </a:r>
          </a:p>
          <a:p>
            <a:pPr>
              <a:buNone/>
            </a:pPr>
            <a:r>
              <a:rPr lang="en-US" dirty="0" smtClean="0"/>
              <a:t>  B. Men</a:t>
            </a:r>
          </a:p>
          <a:p>
            <a:pPr>
              <a:buNone/>
            </a:pPr>
            <a:r>
              <a:rPr lang="en-US" dirty="0" smtClean="0"/>
              <a:t>  C. Pet owners</a:t>
            </a:r>
          </a:p>
          <a:p>
            <a:pPr>
              <a:buNone/>
            </a:pPr>
            <a:r>
              <a:rPr lang="en-US" dirty="0" smtClean="0"/>
              <a:t>  D. Housewives</a:t>
            </a:r>
          </a:p>
          <a:p>
            <a:pPr>
              <a:buNone/>
            </a:pPr>
            <a:endParaRPr lang="en-US" dirty="0" smtClean="0"/>
          </a:p>
          <a:p>
            <a:pPr>
              <a:buNone/>
            </a:pPr>
            <a:r>
              <a:rPr lang="en-US" b="1" dirty="0" smtClean="0"/>
              <a:t>24) What does the speaker suggest listeners do?</a:t>
            </a:r>
          </a:p>
          <a:p>
            <a:pPr>
              <a:buNone/>
            </a:pPr>
            <a:r>
              <a:rPr lang="en-US" dirty="0" smtClean="0"/>
              <a:t>  A. Buy direct from suppliers</a:t>
            </a:r>
          </a:p>
          <a:p>
            <a:pPr>
              <a:buNone/>
            </a:pPr>
            <a:r>
              <a:rPr lang="en-US" dirty="0" smtClean="0"/>
              <a:t>  B. Get married on Valentine's Day</a:t>
            </a:r>
          </a:p>
          <a:p>
            <a:pPr>
              <a:buNone/>
            </a:pPr>
            <a:r>
              <a:rPr lang="en-US" dirty="0" smtClean="0"/>
              <a:t>  C. Come to Jonathan's Jewelry</a:t>
            </a:r>
          </a:p>
          <a:p>
            <a:pPr>
              <a:buNone/>
            </a:pPr>
            <a:r>
              <a:rPr lang="en-US" dirty="0" smtClean="0"/>
              <a:t>  D. Phone Northeast gate Village</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DIRECTIONS TO GIVE THE TEST</a:t>
            </a:r>
            <a:endParaRPr lang="en-US" dirty="0">
              <a:solidFill>
                <a:schemeClr val="accent2">
                  <a:lumMod val="75000"/>
                </a:schemeClr>
              </a:solidFill>
            </a:endParaRPr>
          </a:p>
        </p:txBody>
      </p:sp>
      <p:sp>
        <p:nvSpPr>
          <p:cNvPr id="3" name="Content Placeholder 2"/>
          <p:cNvSpPr>
            <a:spLocks noGrp="1"/>
          </p:cNvSpPr>
          <p:nvPr>
            <p:ph idx="1"/>
          </p:nvPr>
        </p:nvSpPr>
        <p:spPr>
          <a:xfrm>
            <a:off x="251520" y="1268760"/>
            <a:ext cx="8568000" cy="5759968"/>
          </a:xfrm>
        </p:spPr>
        <p:txBody>
          <a:bodyPr/>
          <a:lstStyle/>
          <a:p>
            <a:pPr>
              <a:buNone/>
            </a:pPr>
            <a:r>
              <a:rPr lang="en-US" dirty="0" smtClean="0"/>
              <a:t>   </a:t>
            </a:r>
          </a:p>
          <a:p>
            <a:pPr>
              <a:buNone/>
            </a:pPr>
            <a:endParaRPr lang="en-US" dirty="0" smtClean="0"/>
          </a:p>
          <a:p>
            <a:pPr>
              <a:buNone/>
            </a:pPr>
            <a:r>
              <a:rPr lang="en-US" sz="2000" dirty="0" smtClean="0"/>
              <a:t>   In this section you will find a number of listening comprehension tests which are based on the third part of the Test Of English for International Communication. These tests will help you practice and improve your business listening skills and you will also learn many new phrases.</a:t>
            </a:r>
          </a:p>
          <a:p>
            <a:pPr>
              <a:buNone/>
            </a:pPr>
            <a:r>
              <a:rPr lang="en-US" sz="2000" dirty="0" smtClean="0"/>
              <a:t>   In the audio, you will hear a short conversations. On the screen, you will see a question and four possible answers. Choose the best answer to the question. </a:t>
            </a: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8720"/>
            <a:ext cx="8568000" cy="6048000"/>
          </a:xfrm>
        </p:spPr>
        <p:txBody>
          <a:bodyPr/>
          <a:lstStyle/>
          <a:p>
            <a:pPr>
              <a:buNone/>
            </a:pPr>
            <a:r>
              <a:rPr lang="en-US" b="1" dirty="0" smtClean="0"/>
              <a:t>1) What are the speakers mainly discussing?</a:t>
            </a:r>
          </a:p>
          <a:p>
            <a:pPr>
              <a:buNone/>
            </a:pPr>
            <a:r>
              <a:rPr lang="en-US" dirty="0" smtClean="0"/>
              <a:t>  A. What to eat for dinner</a:t>
            </a:r>
          </a:p>
          <a:p>
            <a:pPr>
              <a:buNone/>
            </a:pPr>
            <a:r>
              <a:rPr lang="en-US" dirty="0" smtClean="0"/>
              <a:t>  B. Where to find fresh lobster</a:t>
            </a:r>
          </a:p>
          <a:p>
            <a:pPr>
              <a:buNone/>
            </a:pPr>
            <a:r>
              <a:rPr lang="en-US" dirty="0" smtClean="0"/>
              <a:t>  C. Why steaks are good</a:t>
            </a:r>
          </a:p>
          <a:p>
            <a:pPr>
              <a:buNone/>
            </a:pPr>
            <a:r>
              <a:rPr lang="en-US" dirty="0" smtClean="0"/>
              <a:t>  D. Which type of wine to drink</a:t>
            </a:r>
            <a:br>
              <a:rPr lang="en-US" dirty="0" smtClean="0"/>
            </a:br>
            <a:endParaRPr lang="en-US" dirty="0" smtClean="0"/>
          </a:p>
          <a:p>
            <a:pPr>
              <a:buNone/>
            </a:pPr>
            <a:r>
              <a:rPr lang="en-US" b="1" dirty="0" smtClean="0"/>
              <a:t>2) What does the woman suggest for the man?</a:t>
            </a:r>
          </a:p>
          <a:p>
            <a:pPr>
              <a:buNone/>
            </a:pPr>
            <a:r>
              <a:rPr lang="en-US" dirty="0" smtClean="0"/>
              <a:t>  A. Angus lobster</a:t>
            </a:r>
          </a:p>
          <a:p>
            <a:pPr>
              <a:buNone/>
            </a:pPr>
            <a:r>
              <a:rPr lang="en-US" dirty="0" smtClean="0"/>
              <a:t>  B. Clam chowder</a:t>
            </a:r>
          </a:p>
          <a:p>
            <a:pPr>
              <a:buNone/>
            </a:pPr>
            <a:r>
              <a:rPr lang="en-US" dirty="0" smtClean="0"/>
              <a:t>  C. New York cheesecake</a:t>
            </a:r>
          </a:p>
          <a:p>
            <a:pPr>
              <a:buNone/>
            </a:pPr>
            <a:r>
              <a:rPr lang="en-US" dirty="0" smtClean="0"/>
              <a:t>  D. A Caesar salad</a:t>
            </a:r>
            <a:br>
              <a:rPr lang="en-US" dirty="0" smtClean="0"/>
            </a:br>
            <a:endParaRPr lang="en-US" dirty="0" smtClean="0"/>
          </a:p>
          <a:p>
            <a:pPr>
              <a:buNone/>
            </a:pPr>
            <a:r>
              <a:rPr lang="en-US" b="1" dirty="0" smtClean="0"/>
              <a:t>3) Who will pay for the meal?</a:t>
            </a:r>
          </a:p>
          <a:p>
            <a:pPr>
              <a:buNone/>
            </a:pPr>
            <a:r>
              <a:rPr lang="en-US" dirty="0" smtClean="0"/>
              <a:t>  A. The man</a:t>
            </a:r>
          </a:p>
          <a:p>
            <a:pPr>
              <a:buNone/>
            </a:pPr>
            <a:r>
              <a:rPr lang="en-US" dirty="0" smtClean="0"/>
              <a:t>  B. The woman's company</a:t>
            </a:r>
          </a:p>
          <a:p>
            <a:pPr>
              <a:buNone/>
            </a:pPr>
            <a:r>
              <a:rPr lang="en-US" dirty="0" smtClean="0"/>
              <a:t>  C. The man's firm</a:t>
            </a:r>
          </a:p>
          <a:p>
            <a:pPr>
              <a:buNone/>
            </a:pPr>
            <a:r>
              <a:rPr lang="en-US" dirty="0" smtClean="0"/>
              <a:t>  D. The man and the woman</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4) What is the woman doing?</a:t>
            </a:r>
          </a:p>
          <a:p>
            <a:pPr>
              <a:buNone/>
            </a:pPr>
            <a:r>
              <a:rPr lang="en-US" b="1" dirty="0" smtClean="0"/>
              <a:t>  </a:t>
            </a:r>
            <a:r>
              <a:rPr lang="en-US" dirty="0" smtClean="0"/>
              <a:t>A. Repairing the computers</a:t>
            </a:r>
          </a:p>
          <a:p>
            <a:pPr>
              <a:buNone/>
            </a:pPr>
            <a:r>
              <a:rPr lang="en-US" dirty="0" smtClean="0"/>
              <a:t>  B. Researching new computers</a:t>
            </a:r>
          </a:p>
          <a:p>
            <a:pPr>
              <a:buNone/>
            </a:pPr>
            <a:r>
              <a:rPr lang="en-US" dirty="0" smtClean="0"/>
              <a:t>  C. Selling used computers</a:t>
            </a:r>
          </a:p>
          <a:p>
            <a:pPr>
              <a:buNone/>
            </a:pPr>
            <a:r>
              <a:rPr lang="en-US" dirty="0" smtClean="0"/>
              <a:t>  D. Maintaining the computers</a:t>
            </a:r>
            <a:endParaRPr lang="en-US" u="sng" dirty="0" smtClean="0"/>
          </a:p>
          <a:p>
            <a:pPr>
              <a:buNone/>
            </a:pPr>
            <a:endParaRPr lang="en-US" dirty="0" smtClean="0"/>
          </a:p>
          <a:p>
            <a:pPr>
              <a:buNone/>
            </a:pPr>
            <a:r>
              <a:rPr lang="en-US" b="1" dirty="0" smtClean="0"/>
              <a:t>5) What does the woman need?</a:t>
            </a:r>
          </a:p>
          <a:p>
            <a:pPr>
              <a:buNone/>
            </a:pPr>
            <a:r>
              <a:rPr lang="en-US" dirty="0" smtClean="0"/>
              <a:t>  A. Advice on purchasing electronics</a:t>
            </a:r>
          </a:p>
          <a:p>
            <a:pPr>
              <a:buNone/>
            </a:pPr>
            <a:r>
              <a:rPr lang="en-US" dirty="0" smtClean="0"/>
              <a:t>  B. Feedback on the old computers</a:t>
            </a:r>
          </a:p>
          <a:p>
            <a:pPr>
              <a:buNone/>
            </a:pPr>
            <a:r>
              <a:rPr lang="en-US" dirty="0" smtClean="0"/>
              <a:t>  C. Computer software sales</a:t>
            </a:r>
          </a:p>
          <a:p>
            <a:pPr>
              <a:buNone/>
            </a:pPr>
            <a:r>
              <a:rPr lang="en-US" dirty="0" smtClean="0"/>
              <a:t>  D. Information on available computers</a:t>
            </a:r>
            <a:br>
              <a:rPr lang="en-US" dirty="0" smtClean="0"/>
            </a:br>
            <a:endParaRPr lang="en-US" dirty="0" smtClean="0"/>
          </a:p>
          <a:p>
            <a:pPr>
              <a:buNone/>
            </a:pPr>
            <a:r>
              <a:rPr lang="en-US" b="1" dirty="0" smtClean="0"/>
              <a:t>6) What does the man suggest the woman do?</a:t>
            </a:r>
          </a:p>
          <a:p>
            <a:pPr>
              <a:buNone/>
            </a:pPr>
            <a:r>
              <a:rPr lang="en-US" dirty="0" smtClean="0"/>
              <a:t>  A. Consult with a computer specialist</a:t>
            </a:r>
          </a:p>
          <a:p>
            <a:pPr>
              <a:buNone/>
            </a:pPr>
            <a:r>
              <a:rPr lang="en-US" dirty="0" smtClean="0"/>
              <a:t>  B. Ask Caitlin for some suggestions</a:t>
            </a:r>
          </a:p>
          <a:p>
            <a:pPr>
              <a:buNone/>
            </a:pPr>
            <a:r>
              <a:rPr lang="en-US" dirty="0" smtClean="0"/>
              <a:t>  C. Find a company that offers good customer service</a:t>
            </a:r>
          </a:p>
          <a:p>
            <a:pPr>
              <a:buNone/>
            </a:pPr>
            <a:r>
              <a:rPr lang="en-US" dirty="0" smtClean="0"/>
              <a:t>  D. Locate a different vendor than Ingram Computers</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8720"/>
            <a:ext cx="8568000" cy="6048000"/>
          </a:xfrm>
        </p:spPr>
        <p:txBody>
          <a:bodyPr/>
          <a:lstStyle/>
          <a:p>
            <a:pPr>
              <a:buNone/>
            </a:pPr>
            <a:r>
              <a:rPr lang="en-US" b="1" dirty="0" smtClean="0"/>
              <a:t>7) What is the relationship between the speakers?</a:t>
            </a:r>
          </a:p>
          <a:p>
            <a:pPr>
              <a:buNone/>
            </a:pPr>
            <a:r>
              <a:rPr lang="en-US" dirty="0" smtClean="0"/>
              <a:t>  A. Manager-employee</a:t>
            </a:r>
          </a:p>
          <a:p>
            <a:pPr>
              <a:buNone/>
            </a:pPr>
            <a:r>
              <a:rPr lang="en-US" dirty="0" smtClean="0"/>
              <a:t>  B. Waiter-customer</a:t>
            </a:r>
          </a:p>
          <a:p>
            <a:pPr>
              <a:buNone/>
            </a:pPr>
            <a:r>
              <a:rPr lang="en-US" dirty="0" smtClean="0"/>
              <a:t>  C. Employer-candidate</a:t>
            </a:r>
          </a:p>
          <a:p>
            <a:pPr>
              <a:buNone/>
            </a:pPr>
            <a:r>
              <a:rPr lang="en-US" dirty="0" smtClean="0"/>
              <a:t>  D. Professor-student</a:t>
            </a:r>
            <a:endParaRPr lang="en-US" u="sng" dirty="0" smtClean="0"/>
          </a:p>
          <a:p>
            <a:pPr>
              <a:buNone/>
            </a:pPr>
            <a:endParaRPr lang="en-US" dirty="0" smtClean="0"/>
          </a:p>
          <a:p>
            <a:pPr>
              <a:buNone/>
            </a:pPr>
            <a:r>
              <a:rPr lang="en-US" b="1" dirty="0" smtClean="0"/>
              <a:t>8) What does the woman ask the man?</a:t>
            </a:r>
          </a:p>
          <a:p>
            <a:pPr>
              <a:buNone/>
            </a:pPr>
            <a:r>
              <a:rPr lang="en-US" dirty="0" smtClean="0"/>
              <a:t>  A. To give her a higher salary</a:t>
            </a:r>
          </a:p>
          <a:p>
            <a:pPr>
              <a:buNone/>
            </a:pPr>
            <a:r>
              <a:rPr lang="en-US" dirty="0" smtClean="0"/>
              <a:t>  B. To explain about benefits</a:t>
            </a:r>
          </a:p>
          <a:p>
            <a:pPr>
              <a:buNone/>
            </a:pPr>
            <a:r>
              <a:rPr lang="en-US" dirty="0" smtClean="0"/>
              <a:t>  C. To disclose trade secrets</a:t>
            </a:r>
          </a:p>
          <a:p>
            <a:pPr>
              <a:buNone/>
            </a:pPr>
            <a:r>
              <a:rPr lang="en-US" dirty="0" smtClean="0"/>
              <a:t>  D. To clarify a contract section</a:t>
            </a:r>
            <a:br>
              <a:rPr lang="en-US" dirty="0" smtClean="0"/>
            </a:br>
            <a:endParaRPr lang="en-US" dirty="0" smtClean="0"/>
          </a:p>
          <a:p>
            <a:pPr>
              <a:buNone/>
            </a:pPr>
            <a:r>
              <a:rPr lang="en-US" b="1" dirty="0" smtClean="0"/>
              <a:t>9) What will the woman probably do next?</a:t>
            </a:r>
          </a:p>
          <a:p>
            <a:pPr>
              <a:buNone/>
            </a:pPr>
            <a:r>
              <a:rPr lang="en-US" dirty="0" smtClean="0"/>
              <a:t>  A. Ask a question</a:t>
            </a:r>
          </a:p>
          <a:p>
            <a:pPr>
              <a:buNone/>
            </a:pPr>
            <a:r>
              <a:rPr lang="en-US" dirty="0" smtClean="0"/>
              <a:t>  B. Decline an offer</a:t>
            </a:r>
          </a:p>
          <a:p>
            <a:pPr>
              <a:buNone/>
            </a:pPr>
            <a:r>
              <a:rPr lang="en-US" dirty="0" smtClean="0"/>
              <a:t>  C. Sign the contract</a:t>
            </a:r>
          </a:p>
          <a:p>
            <a:pPr>
              <a:buNone/>
            </a:pPr>
            <a:r>
              <a:rPr lang="en-US" dirty="0" smtClean="0"/>
              <a:t>  D. Phone her attorney</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8720"/>
            <a:ext cx="8568000" cy="6048000"/>
          </a:xfrm>
        </p:spPr>
        <p:txBody>
          <a:bodyPr/>
          <a:lstStyle/>
          <a:p>
            <a:pPr>
              <a:buNone/>
            </a:pPr>
            <a:r>
              <a:rPr lang="en-US" b="1" dirty="0" smtClean="0"/>
              <a:t>10) How is the woman most likely traveling?</a:t>
            </a:r>
          </a:p>
          <a:p>
            <a:pPr>
              <a:buNone/>
            </a:pPr>
            <a:r>
              <a:rPr lang="en-US" dirty="0" smtClean="0"/>
              <a:t>  A. By car</a:t>
            </a:r>
          </a:p>
          <a:p>
            <a:pPr>
              <a:buNone/>
            </a:pPr>
            <a:r>
              <a:rPr lang="en-US" dirty="0" smtClean="0"/>
              <a:t>  B. By subway</a:t>
            </a:r>
          </a:p>
          <a:p>
            <a:pPr>
              <a:buNone/>
            </a:pPr>
            <a:r>
              <a:rPr lang="en-US" dirty="0" smtClean="0"/>
              <a:t>  C. By taxi</a:t>
            </a:r>
          </a:p>
          <a:p>
            <a:pPr>
              <a:buNone/>
            </a:pPr>
            <a:r>
              <a:rPr lang="en-US" dirty="0" smtClean="0"/>
              <a:t>  D. By bus</a:t>
            </a:r>
            <a:endParaRPr lang="en-US" u="sng" dirty="0" smtClean="0"/>
          </a:p>
          <a:p>
            <a:pPr>
              <a:buNone/>
            </a:pPr>
            <a:endParaRPr lang="en-US" dirty="0" smtClean="0"/>
          </a:p>
          <a:p>
            <a:pPr>
              <a:buNone/>
            </a:pPr>
            <a:r>
              <a:rPr lang="en-US" b="1" dirty="0" smtClean="0"/>
              <a:t>11) What problem does the woman have?</a:t>
            </a:r>
          </a:p>
          <a:p>
            <a:pPr>
              <a:buNone/>
            </a:pPr>
            <a:r>
              <a:rPr lang="en-US" dirty="0" smtClean="0"/>
              <a:t>  A. She does not know where she is</a:t>
            </a:r>
          </a:p>
          <a:p>
            <a:pPr>
              <a:buNone/>
            </a:pPr>
            <a:r>
              <a:rPr lang="en-US" dirty="0" smtClean="0"/>
              <a:t>  B. She cannot find the directions</a:t>
            </a:r>
          </a:p>
          <a:p>
            <a:pPr>
              <a:buNone/>
            </a:pPr>
            <a:r>
              <a:rPr lang="en-US" dirty="0" smtClean="0"/>
              <a:t>  C. She is walking in the wrong direction</a:t>
            </a:r>
          </a:p>
          <a:p>
            <a:pPr>
              <a:buNone/>
            </a:pPr>
            <a:r>
              <a:rPr lang="en-US" dirty="0" smtClean="0"/>
              <a:t>  D. She is at the wrong station</a:t>
            </a:r>
            <a:br>
              <a:rPr lang="en-US" dirty="0" smtClean="0"/>
            </a:br>
            <a:endParaRPr lang="en-US" dirty="0" smtClean="0"/>
          </a:p>
          <a:p>
            <a:pPr>
              <a:buNone/>
            </a:pPr>
            <a:r>
              <a:rPr lang="en-US" b="1" dirty="0" smtClean="0"/>
              <a:t>12) What does the man suggest?</a:t>
            </a:r>
          </a:p>
          <a:p>
            <a:pPr>
              <a:buNone/>
            </a:pPr>
            <a:r>
              <a:rPr lang="en-US" dirty="0" smtClean="0"/>
              <a:t>  A. Heading north on 24th Street</a:t>
            </a:r>
          </a:p>
          <a:p>
            <a:pPr>
              <a:buNone/>
            </a:pPr>
            <a:r>
              <a:rPr lang="en-US" dirty="0" smtClean="0"/>
              <a:t>  B. Walking to Alder Street</a:t>
            </a:r>
          </a:p>
          <a:p>
            <a:pPr>
              <a:buNone/>
            </a:pPr>
            <a:r>
              <a:rPr lang="en-US" dirty="0" smtClean="0"/>
              <a:t>  C. Going to a different station</a:t>
            </a:r>
          </a:p>
          <a:p>
            <a:pPr>
              <a:buNone/>
            </a:pPr>
            <a:r>
              <a:rPr lang="en-US" dirty="0" smtClean="0"/>
              <a:t>  D. Calling Jim's office for help</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13) Who is the message for?</a:t>
            </a:r>
          </a:p>
          <a:p>
            <a:pPr>
              <a:buNone/>
            </a:pPr>
            <a:r>
              <a:rPr lang="en-US" dirty="0" smtClean="0"/>
              <a:t>  A. Tim Cyrus</a:t>
            </a:r>
          </a:p>
          <a:p>
            <a:pPr>
              <a:buNone/>
            </a:pPr>
            <a:r>
              <a:rPr lang="en-US" dirty="0" smtClean="0"/>
              <a:t>  B. Craig Nicolas</a:t>
            </a:r>
          </a:p>
          <a:p>
            <a:pPr>
              <a:buNone/>
            </a:pPr>
            <a:r>
              <a:rPr lang="en-US" dirty="0" smtClean="0"/>
              <a:t>  C. Harry Brock</a:t>
            </a:r>
          </a:p>
          <a:p>
            <a:pPr>
              <a:buNone/>
            </a:pPr>
            <a:r>
              <a:rPr lang="en-US" dirty="0" smtClean="0"/>
              <a:t>  D. Sheila Shepherd</a:t>
            </a:r>
          </a:p>
          <a:p>
            <a:pPr>
              <a:buNone/>
            </a:pPr>
            <a:endParaRPr lang="en-US" dirty="0" smtClean="0"/>
          </a:p>
          <a:p>
            <a:pPr>
              <a:buNone/>
            </a:pPr>
            <a:r>
              <a:rPr lang="en-US" b="1" dirty="0" smtClean="0"/>
              <a:t>14) What does the caller suggest?</a:t>
            </a:r>
          </a:p>
          <a:p>
            <a:pPr>
              <a:buNone/>
            </a:pPr>
            <a:r>
              <a:rPr lang="en-US" dirty="0" smtClean="0"/>
              <a:t>  A. A Wednesday interview</a:t>
            </a:r>
          </a:p>
          <a:p>
            <a:pPr>
              <a:buNone/>
            </a:pPr>
            <a:r>
              <a:rPr lang="en-US" dirty="0" smtClean="0"/>
              <a:t>  B. A Monday council meeting</a:t>
            </a:r>
          </a:p>
          <a:p>
            <a:pPr>
              <a:buNone/>
            </a:pPr>
            <a:r>
              <a:rPr lang="en-US" dirty="0" smtClean="0"/>
              <a:t>  C. A convention on Tuesday</a:t>
            </a:r>
          </a:p>
          <a:p>
            <a:pPr>
              <a:buNone/>
            </a:pPr>
            <a:r>
              <a:rPr lang="en-US" dirty="0" smtClean="0"/>
              <a:t>  D. A story deadline</a:t>
            </a:r>
          </a:p>
          <a:p>
            <a:pPr>
              <a:buNone/>
            </a:pPr>
            <a:endParaRPr lang="en-US" dirty="0" smtClean="0"/>
          </a:p>
          <a:p>
            <a:pPr>
              <a:buNone/>
            </a:pPr>
            <a:r>
              <a:rPr lang="en-US" b="1" dirty="0" smtClean="0"/>
              <a:t>15) What will the listener probably do next?</a:t>
            </a:r>
          </a:p>
          <a:p>
            <a:pPr>
              <a:buNone/>
            </a:pPr>
            <a:r>
              <a:rPr lang="en-US" dirty="0" smtClean="0"/>
              <a:t>  A. Talk with Craig Nicolas</a:t>
            </a:r>
          </a:p>
          <a:p>
            <a:pPr>
              <a:buNone/>
            </a:pPr>
            <a:r>
              <a:rPr lang="en-US" dirty="0" smtClean="0"/>
              <a:t>  B. Phone Sheila Shepherd</a:t>
            </a:r>
          </a:p>
          <a:p>
            <a:pPr>
              <a:buNone/>
            </a:pPr>
            <a:r>
              <a:rPr lang="en-US" dirty="0" smtClean="0"/>
              <a:t>  C. Interview Tim Cyrus</a:t>
            </a:r>
          </a:p>
          <a:p>
            <a:pPr>
              <a:buNone/>
            </a:pPr>
            <a:r>
              <a:rPr lang="en-US" dirty="0" smtClean="0"/>
              <a:t>  D. Return on Monday</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108950" cy="6048000"/>
          </a:xfrm>
        </p:spPr>
        <p:txBody>
          <a:bodyPr/>
          <a:lstStyle/>
          <a:p>
            <a:pPr>
              <a:buNone/>
            </a:pPr>
            <a:r>
              <a:rPr lang="en-US" b="1" dirty="0" smtClean="0"/>
              <a:t>16) What is the main purpose of the advertisement?</a:t>
            </a:r>
          </a:p>
          <a:p>
            <a:pPr>
              <a:buNone/>
            </a:pPr>
            <a:r>
              <a:rPr lang="en-US" dirty="0" smtClean="0"/>
              <a:t>  A. To sell a product</a:t>
            </a:r>
          </a:p>
          <a:p>
            <a:pPr>
              <a:buNone/>
            </a:pPr>
            <a:r>
              <a:rPr lang="en-US" dirty="0" smtClean="0"/>
              <a:t>  B. To announce a public service</a:t>
            </a:r>
          </a:p>
          <a:p>
            <a:pPr>
              <a:buNone/>
            </a:pPr>
            <a:r>
              <a:rPr lang="en-US" dirty="0" smtClean="0"/>
              <a:t>  C. To promote alcohol</a:t>
            </a:r>
          </a:p>
          <a:p>
            <a:pPr>
              <a:buNone/>
            </a:pPr>
            <a:r>
              <a:rPr lang="en-US" dirty="0" smtClean="0"/>
              <a:t>  D. To warn criminals</a:t>
            </a:r>
          </a:p>
          <a:p>
            <a:pPr>
              <a:buNone/>
            </a:pPr>
            <a:endParaRPr lang="en-US" b="1" dirty="0" smtClean="0"/>
          </a:p>
          <a:p>
            <a:pPr>
              <a:buNone/>
            </a:pPr>
            <a:r>
              <a:rPr lang="en-US" b="1" dirty="0" smtClean="0"/>
              <a:t>17) Who is the intended audience?</a:t>
            </a:r>
          </a:p>
          <a:p>
            <a:pPr>
              <a:buNone/>
            </a:pPr>
            <a:r>
              <a:rPr lang="en-US" dirty="0" smtClean="0"/>
              <a:t>  A. Adults</a:t>
            </a:r>
          </a:p>
          <a:p>
            <a:pPr>
              <a:buNone/>
            </a:pPr>
            <a:r>
              <a:rPr lang="en-US" dirty="0" smtClean="0"/>
              <a:t>  B. Children</a:t>
            </a:r>
          </a:p>
          <a:p>
            <a:pPr>
              <a:buNone/>
            </a:pPr>
            <a:r>
              <a:rPr lang="en-US" dirty="0" smtClean="0"/>
              <a:t>  C. Women</a:t>
            </a:r>
          </a:p>
          <a:p>
            <a:pPr>
              <a:buNone/>
            </a:pPr>
            <a:r>
              <a:rPr lang="en-US" dirty="0" smtClean="0"/>
              <a:t>  D. Friends</a:t>
            </a:r>
          </a:p>
          <a:p>
            <a:pPr>
              <a:buNone/>
            </a:pPr>
            <a:endParaRPr lang="en-US" dirty="0" smtClean="0"/>
          </a:p>
          <a:p>
            <a:pPr>
              <a:buNone/>
            </a:pPr>
            <a:r>
              <a:rPr lang="en-US" b="1" dirty="0" smtClean="0"/>
              <a:t>18) What is being offered?</a:t>
            </a:r>
          </a:p>
          <a:p>
            <a:pPr>
              <a:buNone/>
            </a:pPr>
            <a:r>
              <a:rPr lang="en-US" dirty="0" smtClean="0"/>
              <a:t>  A. A little bit of good cheer</a:t>
            </a:r>
          </a:p>
          <a:p>
            <a:pPr>
              <a:buNone/>
            </a:pPr>
            <a:r>
              <a:rPr lang="en-US" dirty="0" smtClean="0"/>
              <a:t>  B. Designated drivers</a:t>
            </a:r>
          </a:p>
          <a:p>
            <a:pPr>
              <a:buNone/>
            </a:pPr>
            <a:r>
              <a:rPr lang="en-US" dirty="0" smtClean="0"/>
              <a:t>  C. Tough winter driving</a:t>
            </a:r>
          </a:p>
          <a:p>
            <a:pPr>
              <a:buNone/>
            </a:pPr>
            <a:r>
              <a:rPr lang="en-US" dirty="0" smtClean="0"/>
              <a:t>  D. Free cab rides for drunk driver</a:t>
            </a:r>
            <a:br>
              <a:rPr lang="en-US" dirty="0" smtClean="0"/>
            </a:b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19) Who is most likely listening to the talk?</a:t>
            </a:r>
          </a:p>
          <a:p>
            <a:pPr>
              <a:buNone/>
            </a:pPr>
            <a:r>
              <a:rPr lang="en-US" dirty="0" smtClean="0"/>
              <a:t>  A. Supermarket managers</a:t>
            </a:r>
          </a:p>
          <a:p>
            <a:pPr>
              <a:buNone/>
            </a:pPr>
            <a:r>
              <a:rPr lang="en-US" dirty="0" smtClean="0"/>
              <a:t>  B. Credit Union CEOs</a:t>
            </a:r>
          </a:p>
          <a:p>
            <a:pPr>
              <a:buNone/>
            </a:pPr>
            <a:r>
              <a:rPr lang="en-US" dirty="0" smtClean="0"/>
              <a:t>  C. Bank employees</a:t>
            </a:r>
          </a:p>
          <a:p>
            <a:pPr>
              <a:buNone/>
            </a:pPr>
            <a:r>
              <a:rPr lang="en-US" dirty="0" smtClean="0"/>
              <a:t>  D. Relationship officers</a:t>
            </a:r>
            <a:endParaRPr lang="en-US" u="sng" dirty="0" smtClean="0"/>
          </a:p>
          <a:p>
            <a:pPr>
              <a:buNone/>
            </a:pPr>
            <a:endParaRPr lang="en-US" b="1" u="sng" dirty="0"/>
          </a:p>
          <a:p>
            <a:pPr>
              <a:buNone/>
            </a:pPr>
            <a:r>
              <a:rPr lang="en-US" b="1" dirty="0" smtClean="0"/>
              <a:t>20) Where is the talk probably taking place?</a:t>
            </a:r>
          </a:p>
          <a:p>
            <a:pPr>
              <a:buNone/>
            </a:pPr>
            <a:r>
              <a:rPr lang="en-US" dirty="0" smtClean="0"/>
              <a:t>  A. At a business meeting</a:t>
            </a:r>
          </a:p>
          <a:p>
            <a:pPr>
              <a:buNone/>
            </a:pPr>
            <a:r>
              <a:rPr lang="en-US" dirty="0" smtClean="0"/>
              <a:t>  B. In a university classroom</a:t>
            </a:r>
          </a:p>
          <a:p>
            <a:pPr>
              <a:buNone/>
            </a:pPr>
            <a:r>
              <a:rPr lang="en-US" dirty="0" smtClean="0"/>
              <a:t>  C. At a credit union</a:t>
            </a:r>
          </a:p>
          <a:p>
            <a:pPr>
              <a:buNone/>
            </a:pPr>
            <a:r>
              <a:rPr lang="en-US" dirty="0" smtClean="0"/>
              <a:t>  D. In a restaurant</a:t>
            </a:r>
          </a:p>
          <a:p>
            <a:pPr>
              <a:buNone/>
            </a:pPr>
            <a:endParaRPr lang="en-US" dirty="0" smtClean="0"/>
          </a:p>
          <a:p>
            <a:pPr>
              <a:buNone/>
            </a:pPr>
            <a:r>
              <a:rPr lang="en-US" b="1" dirty="0" smtClean="0"/>
              <a:t>21) What is the main purpose of the talk?</a:t>
            </a:r>
          </a:p>
          <a:p>
            <a:pPr>
              <a:buNone/>
            </a:pPr>
            <a:r>
              <a:rPr lang="en-US" dirty="0" smtClean="0"/>
              <a:t>  A. To raise deposit rates</a:t>
            </a:r>
          </a:p>
          <a:p>
            <a:pPr>
              <a:buNone/>
            </a:pPr>
            <a:r>
              <a:rPr lang="en-US" dirty="0" smtClean="0"/>
              <a:t>  B. To attract new customers</a:t>
            </a:r>
          </a:p>
          <a:p>
            <a:pPr>
              <a:buNone/>
            </a:pPr>
            <a:r>
              <a:rPr lang="en-US" dirty="0" smtClean="0"/>
              <a:t>  C. To get new deposits</a:t>
            </a:r>
          </a:p>
          <a:p>
            <a:pPr>
              <a:buNone/>
            </a:pPr>
            <a:r>
              <a:rPr lang="en-US" dirty="0" smtClean="0"/>
              <a:t>  D. To announce future changes</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68</TotalTime>
  <Words>1412</Words>
  <Application>Microsoft Office PowerPoint</Application>
  <PresentationFormat>On-screen Show (4:3)</PresentationFormat>
  <Paragraphs>168</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3_Default Design</vt:lpstr>
      <vt:lpstr>PowerPoint Presentation</vt:lpstr>
      <vt:lpstr>DIRECTIONS TO GIVE THE TEST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user</cp:lastModifiedBy>
  <cp:revision>82</cp:revision>
  <dcterms:created xsi:type="dcterms:W3CDTF">2014-01-23T11:29:12Z</dcterms:created>
  <dcterms:modified xsi:type="dcterms:W3CDTF">2015-05-21T11:19:12Z</dcterms:modified>
</cp:coreProperties>
</file>