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9" r:id="rId5"/>
    <p:sldId id="260" r:id="rId6"/>
    <p:sldId id="261"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07" autoAdjust="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4D4B80-E171-4766-9654-2C7FC6560E02}"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67EC97-29BF-4E41-9250-0EA05C992667}" type="slidenum">
              <a:rPr lang="en-US" smtClean="0"/>
              <a:pPr/>
              <a:t>‹#›</a:t>
            </a:fld>
            <a:endParaRPr lang="en-US"/>
          </a:p>
        </p:txBody>
      </p:sp>
    </p:spTree>
    <p:extLst>
      <p:ext uri="{BB962C8B-B14F-4D97-AF65-F5344CB8AC3E}">
        <p14:creationId xmlns:p14="http://schemas.microsoft.com/office/powerpoint/2010/main" val="1660223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please. Do you have these </a:t>
            </a:r>
            <a:r>
              <a:rPr lang="en-US" sz="1200" b="0" i="0" kern="1200" dirty="0" err="1" smtClean="0">
                <a:solidFill>
                  <a:schemeClr val="tx1"/>
                </a:solidFill>
                <a:latin typeface="+mn-lt"/>
                <a:ea typeface="+mn-ea"/>
                <a:cs typeface="+mn-cs"/>
              </a:rPr>
              <a:t>Brooksbury</a:t>
            </a:r>
            <a:r>
              <a:rPr lang="en-US" sz="1200" b="0" i="0" kern="1200" dirty="0" smtClean="0">
                <a:solidFill>
                  <a:schemeClr val="tx1"/>
                </a:solidFill>
                <a:latin typeface="+mn-lt"/>
                <a:ea typeface="+mn-ea"/>
                <a:cs typeface="+mn-cs"/>
              </a:rPr>
              <a:t> trousers in size 38?</a:t>
            </a:r>
            <a:r>
              <a:rPr lang="en-US" dirty="0" smtClean="0"/>
              <a:t/>
            </a:r>
            <a:br>
              <a:rPr lang="en-US" dirty="0" smtClean="0"/>
            </a:br>
            <a:r>
              <a:rPr lang="en-US" sz="1200" b="0" i="0" kern="1200" dirty="0" smtClean="0">
                <a:solidFill>
                  <a:schemeClr val="tx1"/>
                </a:solidFill>
                <a:latin typeface="+mn-lt"/>
                <a:ea typeface="+mn-ea"/>
                <a:cs typeface="+mn-cs"/>
              </a:rPr>
              <a:t>— I'm sorry, but we're out of size 38 in </a:t>
            </a:r>
            <a:r>
              <a:rPr lang="en-US" sz="1200" b="0" i="0" kern="1200" dirty="0" err="1" smtClean="0">
                <a:solidFill>
                  <a:schemeClr val="tx1"/>
                </a:solidFill>
                <a:latin typeface="+mn-lt"/>
                <a:ea typeface="+mn-ea"/>
                <a:cs typeface="+mn-cs"/>
              </a:rPr>
              <a:t>Brooksbury</a:t>
            </a:r>
            <a:r>
              <a:rPr lang="en-US" sz="1200" b="0" i="0" kern="1200" dirty="0" smtClean="0">
                <a:solidFill>
                  <a:schemeClr val="tx1"/>
                </a:solidFill>
                <a:latin typeface="+mn-lt"/>
                <a:ea typeface="+mn-ea"/>
                <a:cs typeface="+mn-cs"/>
              </a:rPr>
              <a:t>. We do have 38s in Foster trousers. They're 100 percent cotton, very comfortable and stylish. Would you like to try on a pair of those?</a:t>
            </a:r>
            <a:r>
              <a:rPr lang="en-US" dirty="0" smtClean="0"/>
              <a:t/>
            </a:r>
            <a:br>
              <a:rPr lang="en-US" dirty="0" smtClean="0"/>
            </a:br>
            <a:r>
              <a:rPr lang="en-US" sz="1200" b="0" i="0" kern="1200" dirty="0" smtClean="0">
                <a:solidFill>
                  <a:schemeClr val="tx1"/>
                </a:solidFill>
                <a:latin typeface="+mn-lt"/>
                <a:ea typeface="+mn-ea"/>
                <a:cs typeface="+mn-cs"/>
              </a:rPr>
              <a:t>— Hmm, all right. How about these </a:t>
            </a:r>
            <a:r>
              <a:rPr lang="en-US" sz="1200" b="0" i="0" kern="1200" dirty="0" err="1" smtClean="0">
                <a:solidFill>
                  <a:schemeClr val="tx1"/>
                </a:solidFill>
                <a:latin typeface="+mn-lt"/>
                <a:ea typeface="+mn-ea"/>
                <a:cs typeface="+mn-cs"/>
              </a:rPr>
              <a:t>Brooksbury</a:t>
            </a:r>
            <a:r>
              <a:rPr lang="en-US" sz="1200" b="0" i="0" kern="1200" dirty="0" smtClean="0">
                <a:solidFill>
                  <a:schemeClr val="tx1"/>
                </a:solidFill>
                <a:latin typeface="+mn-lt"/>
                <a:ea typeface="+mn-ea"/>
                <a:cs typeface="+mn-cs"/>
              </a:rPr>
              <a:t> shirts? Do you have any larges in blue?</a:t>
            </a:r>
            <a:r>
              <a:rPr lang="en-US" dirty="0" smtClean="0"/>
              <a:t/>
            </a:r>
            <a:br>
              <a:rPr lang="en-US" dirty="0" smtClean="0"/>
            </a:br>
            <a:r>
              <a:rPr lang="en-US" sz="1200" b="0" i="0" kern="1200" dirty="0" smtClean="0">
                <a:solidFill>
                  <a:schemeClr val="tx1"/>
                </a:solidFill>
                <a:latin typeface="+mn-lt"/>
                <a:ea typeface="+mn-ea"/>
                <a:cs typeface="+mn-cs"/>
              </a:rPr>
              <a:t>— I'm afraid not. We have Foster larges in blue. Why don't you try one of those to match your pants?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-- 1)a  2)c  3)a</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Can you help me please? My flight to Boston's been delayed until 8 o'clock, but I need to be there by 5. Do you have any other flights I can take?</a:t>
            </a:r>
            <a:r>
              <a:rPr lang="en-US" dirty="0" smtClean="0"/>
              <a:t/>
            </a:r>
            <a:br>
              <a:rPr lang="en-US" dirty="0" smtClean="0"/>
            </a:br>
            <a:r>
              <a:rPr lang="en-US" sz="1200" b="0" i="0" kern="1200" dirty="0" smtClean="0">
                <a:solidFill>
                  <a:schemeClr val="tx1"/>
                </a:solidFill>
                <a:latin typeface="+mn-lt"/>
                <a:ea typeface="+mn-ea"/>
                <a:cs typeface="+mn-cs"/>
              </a:rPr>
              <a:t>— We have flights that leave at 2 and 3:30. But they're both full. I could book you on standby for each of them. If someone doesn't show up, you can have their seat.</a:t>
            </a:r>
            <a:r>
              <a:rPr lang="en-US" dirty="0" smtClean="0"/>
              <a:t/>
            </a:r>
            <a:br>
              <a:rPr lang="en-US" dirty="0" smtClean="0"/>
            </a:br>
            <a:r>
              <a:rPr lang="en-US" sz="1200" b="0" i="0" kern="1200" dirty="0" smtClean="0">
                <a:solidFill>
                  <a:schemeClr val="tx1"/>
                </a:solidFill>
                <a:latin typeface="+mn-lt"/>
                <a:ea typeface="+mn-ea"/>
                <a:cs typeface="+mn-cs"/>
              </a:rPr>
              <a:t>— What do you think my chances are of getting on? I have an important meeting that I really can't miss.</a:t>
            </a:r>
            <a:r>
              <a:rPr lang="en-US" dirty="0" smtClean="0"/>
              <a:t/>
            </a:r>
            <a:br>
              <a:rPr lang="en-US" dirty="0" smtClean="0"/>
            </a:br>
            <a:r>
              <a:rPr lang="en-US" sz="1200" b="0" i="0" kern="1200" dirty="0" smtClean="0">
                <a:solidFill>
                  <a:schemeClr val="tx1"/>
                </a:solidFill>
                <a:latin typeface="+mn-lt"/>
                <a:ea typeface="+mn-ea"/>
                <a:cs typeface="+mn-cs"/>
              </a:rPr>
              <a:t>— Well, there are two passengers ahead of you on the standby list. If you want to make sure you get to Boston on time, I could refund your money and you could try another airline.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-- 4)c  5)c  6)b</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Is this the registration table for the Future Automobile Convention?</a:t>
            </a:r>
            <a:r>
              <a:rPr lang="en-US" dirty="0" smtClean="0"/>
              <a:t/>
            </a:r>
            <a:br>
              <a:rPr lang="en-US" dirty="0" smtClean="0"/>
            </a:br>
            <a:r>
              <a:rPr lang="en-US" sz="1200" b="0" i="0" kern="1200" dirty="0" smtClean="0">
                <a:solidFill>
                  <a:schemeClr val="tx1"/>
                </a:solidFill>
                <a:latin typeface="+mn-lt"/>
                <a:ea typeface="+mn-ea"/>
                <a:cs typeface="+mn-cs"/>
              </a:rPr>
              <a:t>— Yes sir. What's your name please? I'll find your information package and a name tag.</a:t>
            </a:r>
            <a:r>
              <a:rPr lang="en-US" dirty="0" smtClean="0"/>
              <a:t/>
            </a:r>
            <a:br>
              <a:rPr lang="en-US" dirty="0" smtClean="0"/>
            </a:br>
            <a:r>
              <a:rPr lang="en-US" sz="1200" b="0" i="0" kern="1200" dirty="0" smtClean="0">
                <a:solidFill>
                  <a:schemeClr val="tx1"/>
                </a:solidFill>
                <a:latin typeface="+mn-lt"/>
                <a:ea typeface="+mn-ea"/>
                <a:cs typeface="+mn-cs"/>
              </a:rPr>
              <a:t>— My name's Paul Hernandez. Also, would you happen to know when the discussion on plug-in electric cars will take place?</a:t>
            </a:r>
            <a:r>
              <a:rPr lang="en-US" dirty="0" smtClean="0"/>
              <a:t/>
            </a:r>
            <a:br>
              <a:rPr lang="en-US" dirty="0" smtClean="0"/>
            </a:br>
            <a:r>
              <a:rPr lang="en-US" sz="1200" b="0" i="0" kern="1200" dirty="0" smtClean="0">
                <a:solidFill>
                  <a:schemeClr val="tx1"/>
                </a:solidFill>
                <a:latin typeface="+mn-lt"/>
                <a:ea typeface="+mn-ea"/>
                <a:cs typeface="+mn-cs"/>
              </a:rPr>
              <a:t>— Let's see. That's scheduled for 3 p.m. in Building A. Room 322.</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-- 7)c  8)a  9)d</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Paul, could you cover my shift for me on Friday? I'm flying to Las Vegas for the weekend, and I could really use the extra day off.</a:t>
            </a:r>
            <a:r>
              <a:rPr lang="en-US" dirty="0" smtClean="0"/>
              <a:t/>
            </a:r>
            <a:br>
              <a:rPr lang="en-US" dirty="0" smtClean="0"/>
            </a:br>
            <a:r>
              <a:rPr lang="en-US" sz="1200" b="0" i="0" kern="1200" dirty="0" smtClean="0">
                <a:solidFill>
                  <a:schemeClr val="tx1"/>
                </a:solidFill>
                <a:latin typeface="+mn-lt"/>
                <a:ea typeface="+mn-ea"/>
                <a:cs typeface="+mn-cs"/>
              </a:rPr>
              <a:t>— Sorry, but I'm scheduled to work that day. Have you asked Lacy? She's always looking to get more hours.</a:t>
            </a:r>
            <a:r>
              <a:rPr lang="en-US" dirty="0" smtClean="0"/>
              <a:t/>
            </a:r>
            <a:br>
              <a:rPr lang="en-US" dirty="0" smtClean="0"/>
            </a:br>
            <a:r>
              <a:rPr lang="en-US" sz="1200" b="0" i="0" kern="1200" dirty="0" smtClean="0">
                <a:solidFill>
                  <a:schemeClr val="tx1"/>
                </a:solidFill>
                <a:latin typeface="+mn-lt"/>
                <a:ea typeface="+mn-ea"/>
                <a:cs typeface="+mn-cs"/>
              </a:rPr>
              <a:t>— Yeah, I did. But she has a dentist appointment on the same day.</a:t>
            </a:r>
            <a:r>
              <a:rPr lang="en-US" dirty="0" smtClean="0"/>
              <a:t/>
            </a:r>
            <a:br>
              <a:rPr lang="en-US" dirty="0" smtClean="0"/>
            </a:br>
            <a:r>
              <a:rPr lang="en-US" sz="1200" b="0" i="0" kern="1200" dirty="0" smtClean="0">
                <a:solidFill>
                  <a:schemeClr val="tx1"/>
                </a:solidFill>
                <a:latin typeface="+mn-lt"/>
                <a:ea typeface="+mn-ea"/>
                <a:cs typeface="+mn-cs"/>
              </a:rPr>
              <a:t>— Why don't you take the next Monday off instead? I can work that shift for you, and you can still get a three-day weekend.</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-- 10)d  11)a</a:t>
            </a:r>
            <a:r>
              <a:rPr lang="en-US" sz="1200" b="0" i="0" kern="1200" baseline="0" dirty="0" smtClean="0">
                <a:solidFill>
                  <a:schemeClr val="tx1"/>
                </a:solidFill>
                <a:latin typeface="+mn-lt"/>
                <a:ea typeface="+mn-ea"/>
                <a:cs typeface="+mn-cs"/>
              </a:rPr>
              <a:t>  12)a</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Bad credit? Low credit? No credit? It doesn't matter during "Mattress Madness" days, on now at Sleep Tight USA. From now through Saturday, you can get tremendous deals, like this luxurious Saffron goose-down queen-size mattress for just $99! Or this Posture Perfect-rand king mattress for only $129. Got kids? How about this set of Panama twin mattresses, slashed down from $349 to only $200. Have we gone mad? Yes! But only for a limited time. "Mattress Madness" ends at midnight Saturday, so get in here now for great bargains and free delivery when you buy two mattresses or more. Sleep Tight has three locations to serve you better: Mega-Mall, South Plains Mall, and Northlake Mall. Sleep Right at Sleep Tight during "Mattress Madness" days!</a:t>
            </a:r>
            <a:r>
              <a:rPr lang="en-US" dirty="0" smtClean="0"/>
              <a:t/>
            </a:r>
            <a:br>
              <a:rPr lang="en-US" dirty="0" smtClean="0"/>
            </a:br>
            <a:endParaRPr lang="en-US" dirty="0" smtClean="0"/>
          </a:p>
          <a:p>
            <a:r>
              <a:rPr lang="en-US" dirty="0" smtClean="0"/>
              <a:t>Answers  -- 13)c  14)d  15)b</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first thing you need to know is that everybody here has a clean slate with me. Whatever happened under the previous regime will not affect how you're treated by me and members of this staff. You are in good standing with us until you give us reason not to be. The second thing is you have to believe that you can win. I know that you didn't win many games the past four years. I don't know why. We can't be satisfied with that. But I've looked at tape, and I DO know that you have the talent to win. You need to believe that. I repeat: You are talented enough to succeed! I want you to think about something my high school coach told me. He said, "Whether you think you can, or whether you think you can't, you're right." The choice is up to you.</a:t>
            </a:r>
          </a:p>
          <a:p>
            <a:r>
              <a:rPr lang="en-US" sz="1200" b="0" i="0" kern="1200" dirty="0" smtClean="0">
                <a:solidFill>
                  <a:schemeClr val="tx1"/>
                </a:solidFill>
                <a:latin typeface="+mn-lt"/>
                <a:ea typeface="+mn-ea"/>
                <a:cs typeface="+mn-cs"/>
              </a:rPr>
              <a:t>Answers  -- 16)b  17)a</a:t>
            </a:r>
            <a:r>
              <a:rPr lang="en-US" sz="1200" b="0" i="0" kern="1200" baseline="0" dirty="0" smtClean="0">
                <a:solidFill>
                  <a:schemeClr val="tx1"/>
                </a:solidFill>
                <a:latin typeface="+mn-lt"/>
                <a:ea typeface="+mn-ea"/>
                <a:cs typeface="+mn-cs"/>
              </a:rPr>
              <a:t>  18/)c</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and welcome to the 100th annual cat lovers convention. My name is Gertrude Heinz, and I'm president of the national association of cat fanciers. Let me tell you, it's improbable for me to be standing before you as the president of anything having to do with cats, because when I was a little girl, I did NOT like cats, not in the least. For one thing, I was allergic to them - I still am. For another, I loved birds, and to me, cats were nothing but filthy bird killers. My views began to change in high school, when I found an injured cat on the side of the road and nursed him back to health. Imagine my surprise when this "him" turned out to be a "her," and delivered a litter of kittens in my bedroom closet! Well, that's where the story really begins. You see...</a:t>
            </a:r>
            <a:r>
              <a:rPr lang="en-US" dirty="0" smtClean="0"/>
              <a:t/>
            </a:r>
            <a:br>
              <a:rPr lang="en-US" dirty="0" smtClean="0"/>
            </a:br>
            <a:endParaRPr lang="en-US" dirty="0" smtClean="0"/>
          </a:p>
          <a:p>
            <a:r>
              <a:rPr lang="en-US" dirty="0" smtClean="0"/>
              <a:t>Answers  -- 19)d  20)c  21)b</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Hey Tom, this is Bert. Accounting had a couple of questions about your expense vouchers. They're missing a few receipts from your trip to Boston, and they need an additional copy of your airline ticket stub from your trip to Phoenix last month. When you get back from lunch, could you please call Steve Probinski in accounting. His extension is 991. Thanks. Also, I'm going to need the Boston report by 5 p.m. tomorrow. If you have any questions or problems with it, let me know. I'm going out to lunch now, then I'll be tied up in a board meeting 'til about 4, but I have some time after that if you need to get together. OK, Tom, talk with your later.</a:t>
            </a:r>
            <a:r>
              <a:rPr lang="en-US" dirty="0" smtClean="0"/>
              <a:t/>
            </a:r>
            <a:br>
              <a:rPr lang="en-US" dirty="0" smtClean="0"/>
            </a:br>
            <a:endParaRPr lang="en-US" dirty="0" smtClean="0"/>
          </a:p>
          <a:p>
            <a:r>
              <a:rPr lang="en-US" dirty="0" smtClean="0"/>
              <a:t>Answers  --</a:t>
            </a:r>
            <a:r>
              <a:rPr lang="en-US" baseline="0" dirty="0" smtClean="0"/>
              <a:t> 22)a  23)b  24)c</a:t>
            </a:r>
            <a:endParaRPr lang="en-US" dirty="0"/>
          </a:p>
        </p:txBody>
      </p:sp>
      <p:sp>
        <p:nvSpPr>
          <p:cNvPr id="4" name="Slide Number Placeholder 3"/>
          <p:cNvSpPr>
            <a:spLocks noGrp="1"/>
          </p:cNvSpPr>
          <p:nvPr>
            <p:ph type="sldNum" sz="quarter" idx="10"/>
          </p:nvPr>
        </p:nvSpPr>
        <p:spPr/>
        <p:txBody>
          <a:bodyPr/>
          <a:lstStyle/>
          <a:p>
            <a:fld id="{D267EC97-29BF-4E41-9250-0EA05C99266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54613" y="44624"/>
            <a:ext cx="4553491" cy="369332"/>
          </a:xfrm>
          <a:prstGeom prst="rect">
            <a:avLst/>
          </a:prstGeom>
          <a:noFill/>
        </p:spPr>
        <p:txBody>
          <a:bodyPr wrap="none" rtlCol="0">
            <a:spAutoFit/>
          </a:bodyPr>
          <a:lstStyle/>
          <a:p>
            <a:r>
              <a:rPr lang="en-GB" b="1" dirty="0" smtClean="0">
                <a:solidFill>
                  <a:schemeClr val="bg1"/>
                </a:solidFill>
              </a:rPr>
              <a:t>TOEIC Short Conversations Exercise 10</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wheresjenny.com/catalogue/audio/Short%20Conversations%20Audio%20Files/Exercise%2010/SCEx10%201-3.mp3"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10</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22) Who is the message for?</a:t>
            </a:r>
          </a:p>
          <a:p>
            <a:pPr>
              <a:buNone/>
            </a:pPr>
            <a:r>
              <a:rPr lang="en-US" dirty="0" smtClean="0"/>
              <a:t>  A. A business employee</a:t>
            </a:r>
          </a:p>
          <a:p>
            <a:pPr>
              <a:buNone/>
            </a:pPr>
            <a:r>
              <a:rPr lang="en-US" dirty="0" smtClean="0"/>
              <a:t>  B. An accounting executive</a:t>
            </a:r>
          </a:p>
          <a:p>
            <a:pPr>
              <a:buNone/>
            </a:pPr>
            <a:r>
              <a:rPr lang="en-US" dirty="0" smtClean="0"/>
              <a:t>  C. A university student</a:t>
            </a:r>
          </a:p>
          <a:p>
            <a:pPr>
              <a:buNone/>
            </a:pPr>
            <a:r>
              <a:rPr lang="en-US" dirty="0" smtClean="0"/>
              <a:t>  D. An architect</a:t>
            </a:r>
            <a:endParaRPr lang="en-US" u="sng" dirty="0" smtClean="0"/>
          </a:p>
          <a:p>
            <a:pPr>
              <a:buNone/>
            </a:pPr>
            <a:endParaRPr lang="en-US" b="1" u="sng" dirty="0"/>
          </a:p>
          <a:p>
            <a:pPr>
              <a:buNone/>
            </a:pPr>
            <a:r>
              <a:rPr lang="en-US" b="1" dirty="0" smtClean="0"/>
              <a:t>23) What should the listener do after hearing the message?</a:t>
            </a:r>
          </a:p>
          <a:p>
            <a:pPr>
              <a:buNone/>
            </a:pPr>
            <a:r>
              <a:rPr lang="en-US" dirty="0" smtClean="0"/>
              <a:t>  A. Go to the accounting office</a:t>
            </a:r>
          </a:p>
          <a:p>
            <a:pPr>
              <a:buNone/>
            </a:pPr>
            <a:r>
              <a:rPr lang="en-US" dirty="0" smtClean="0"/>
              <a:t>  B. Call Steve Probinski</a:t>
            </a:r>
          </a:p>
          <a:p>
            <a:pPr>
              <a:buNone/>
            </a:pPr>
            <a:r>
              <a:rPr lang="en-US" dirty="0" smtClean="0"/>
              <a:t>  C. Attend a board meeting</a:t>
            </a:r>
          </a:p>
          <a:p>
            <a:pPr>
              <a:buNone/>
            </a:pPr>
            <a:r>
              <a:rPr lang="en-US" dirty="0" smtClean="0"/>
              <a:t>  D. Fly to Boston</a:t>
            </a:r>
          </a:p>
          <a:p>
            <a:pPr>
              <a:buNone/>
            </a:pPr>
            <a:endParaRPr lang="en-US" dirty="0" smtClean="0"/>
          </a:p>
          <a:p>
            <a:pPr>
              <a:buNone/>
            </a:pPr>
            <a:r>
              <a:rPr lang="en-US" b="1" dirty="0" smtClean="0"/>
              <a:t>24) What is the relationship between caller and listener?</a:t>
            </a:r>
          </a:p>
          <a:p>
            <a:pPr>
              <a:buNone/>
            </a:pPr>
            <a:r>
              <a:rPr lang="en-US" dirty="0" smtClean="0"/>
              <a:t>  A. Close personal friends</a:t>
            </a:r>
          </a:p>
          <a:p>
            <a:pPr>
              <a:buNone/>
            </a:pPr>
            <a:r>
              <a:rPr lang="en-US" dirty="0" smtClean="0"/>
              <a:t>  B. Lawyer and client</a:t>
            </a:r>
          </a:p>
          <a:p>
            <a:pPr>
              <a:buNone/>
            </a:pPr>
            <a:r>
              <a:rPr lang="en-US" dirty="0" smtClean="0"/>
              <a:t>  C. Boss and employee</a:t>
            </a:r>
          </a:p>
          <a:p>
            <a:pPr>
              <a:buNone/>
            </a:pPr>
            <a:r>
              <a:rPr lang="en-US" dirty="0" smtClean="0"/>
              <a:t>  D. Master and slave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 Where is this conversation most likely taking place?</a:t>
            </a:r>
          </a:p>
          <a:p>
            <a:pPr>
              <a:buNone/>
            </a:pPr>
            <a:r>
              <a:rPr lang="en-US" dirty="0" smtClean="0"/>
              <a:t>  A. In a clothing store</a:t>
            </a:r>
          </a:p>
          <a:p>
            <a:pPr>
              <a:buNone/>
            </a:pPr>
            <a:r>
              <a:rPr lang="en-US" dirty="0" smtClean="0"/>
              <a:t>  B. In a pharmacy</a:t>
            </a:r>
          </a:p>
          <a:p>
            <a:pPr>
              <a:buNone/>
            </a:pPr>
            <a:r>
              <a:rPr lang="en-US" dirty="0" smtClean="0"/>
              <a:t>  C. In an office</a:t>
            </a:r>
          </a:p>
          <a:p>
            <a:pPr>
              <a:buNone/>
            </a:pPr>
            <a:r>
              <a:rPr lang="en-US" dirty="0" smtClean="0"/>
              <a:t>  D. In a supermarket</a:t>
            </a:r>
            <a:br>
              <a:rPr lang="en-US" dirty="0" smtClean="0"/>
            </a:br>
            <a:endParaRPr lang="en-US" dirty="0" smtClean="0"/>
          </a:p>
          <a:p>
            <a:pPr>
              <a:buNone/>
            </a:pPr>
            <a:r>
              <a:rPr lang="en-US" b="1" dirty="0" smtClean="0"/>
              <a:t>2) What position does the woman hold?</a:t>
            </a:r>
            <a:r>
              <a:rPr lang="fr-FR" u="sng" dirty="0" smtClean="0">
                <a:hlinkClick r:id="rId3"/>
              </a:rPr>
              <a:t> </a:t>
            </a:r>
            <a:endParaRPr lang="fr-FR" u="sng" dirty="0" smtClean="0"/>
          </a:p>
          <a:p>
            <a:pPr>
              <a:buNone/>
            </a:pPr>
            <a:r>
              <a:rPr lang="fr-FR" dirty="0" smtClean="0"/>
              <a:t>  </a:t>
            </a:r>
            <a:r>
              <a:rPr lang="en-US" dirty="0" smtClean="0"/>
              <a:t>A. Customer</a:t>
            </a:r>
          </a:p>
          <a:p>
            <a:pPr>
              <a:buNone/>
            </a:pPr>
            <a:r>
              <a:rPr lang="en-US" dirty="0" smtClean="0"/>
              <a:t>  B. Housewife</a:t>
            </a:r>
          </a:p>
          <a:p>
            <a:pPr>
              <a:buNone/>
            </a:pPr>
            <a:r>
              <a:rPr lang="en-US" dirty="0" smtClean="0"/>
              <a:t>  C. Sales person</a:t>
            </a:r>
          </a:p>
          <a:p>
            <a:pPr>
              <a:buNone/>
            </a:pPr>
            <a:r>
              <a:rPr lang="en-US" dirty="0" smtClean="0"/>
              <a:t>  D. Receptionist</a:t>
            </a:r>
            <a:br>
              <a:rPr lang="en-US" dirty="0" smtClean="0"/>
            </a:br>
            <a:endParaRPr lang="en-US" dirty="0" smtClean="0"/>
          </a:p>
          <a:p>
            <a:pPr>
              <a:buNone/>
            </a:pPr>
            <a:r>
              <a:rPr lang="en-US" b="1" dirty="0" smtClean="0"/>
              <a:t>3) What does the woman suggest that the man do?</a:t>
            </a:r>
          </a:p>
          <a:p>
            <a:pPr>
              <a:buNone/>
            </a:pPr>
            <a:r>
              <a:rPr lang="en-US" dirty="0" smtClean="0"/>
              <a:t>  A. Try a different brand</a:t>
            </a:r>
          </a:p>
          <a:p>
            <a:pPr>
              <a:buNone/>
            </a:pPr>
            <a:r>
              <a:rPr lang="en-US" dirty="0" smtClean="0"/>
              <a:t>  B. Visit a competitor</a:t>
            </a:r>
          </a:p>
          <a:p>
            <a:pPr>
              <a:buNone/>
            </a:pPr>
            <a:r>
              <a:rPr lang="en-US" dirty="0" smtClean="0"/>
              <a:t>  C. Get a larger size</a:t>
            </a:r>
          </a:p>
          <a:p>
            <a:pPr>
              <a:buNone/>
            </a:pPr>
            <a:r>
              <a:rPr lang="en-US" dirty="0" smtClean="0"/>
              <a:t>  D. Try a different color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Where does this conversation most likely take place?</a:t>
            </a:r>
          </a:p>
          <a:p>
            <a:pPr>
              <a:buNone/>
            </a:pPr>
            <a:r>
              <a:rPr lang="en-US" b="1" dirty="0" smtClean="0"/>
              <a:t>  </a:t>
            </a:r>
            <a:r>
              <a:rPr lang="en-US" dirty="0" smtClean="0"/>
              <a:t>A. At a travel agency</a:t>
            </a:r>
          </a:p>
          <a:p>
            <a:pPr>
              <a:buNone/>
            </a:pPr>
            <a:r>
              <a:rPr lang="en-US" dirty="0" smtClean="0"/>
              <a:t>  B. At a store</a:t>
            </a:r>
          </a:p>
          <a:p>
            <a:pPr>
              <a:buNone/>
            </a:pPr>
            <a:r>
              <a:rPr lang="en-US" dirty="0" smtClean="0"/>
              <a:t>  C. At a ticket counter</a:t>
            </a:r>
          </a:p>
          <a:p>
            <a:pPr>
              <a:buNone/>
            </a:pPr>
            <a:r>
              <a:rPr lang="en-US" dirty="0" smtClean="0"/>
              <a:t>  D. At a café</a:t>
            </a:r>
          </a:p>
          <a:p>
            <a:pPr>
              <a:buNone/>
            </a:pPr>
            <a:endParaRPr lang="en-US" dirty="0" smtClean="0"/>
          </a:p>
          <a:p>
            <a:pPr>
              <a:buNone/>
            </a:pPr>
            <a:r>
              <a:rPr lang="en-US" b="1" dirty="0" smtClean="0"/>
              <a:t>5) What is the woman's problem?</a:t>
            </a:r>
          </a:p>
          <a:p>
            <a:pPr>
              <a:buNone/>
            </a:pPr>
            <a:r>
              <a:rPr lang="en-US" dirty="0" smtClean="0"/>
              <a:t>  A. Her flight has been cancelled</a:t>
            </a:r>
          </a:p>
          <a:p>
            <a:pPr>
              <a:buNone/>
            </a:pPr>
            <a:r>
              <a:rPr lang="en-US" dirty="0" smtClean="0"/>
              <a:t>  B. She lost her ticket</a:t>
            </a:r>
          </a:p>
          <a:p>
            <a:pPr>
              <a:buNone/>
            </a:pPr>
            <a:r>
              <a:rPr lang="en-US" dirty="0" smtClean="0"/>
              <a:t>  C. Her plane will depart late</a:t>
            </a:r>
          </a:p>
          <a:p>
            <a:pPr>
              <a:buNone/>
            </a:pPr>
            <a:r>
              <a:rPr lang="en-US" dirty="0" smtClean="0"/>
              <a:t>  D. She cannot fly standby</a:t>
            </a:r>
            <a:br>
              <a:rPr lang="en-US" dirty="0" smtClean="0"/>
            </a:br>
            <a:endParaRPr lang="en-US" dirty="0" smtClean="0"/>
          </a:p>
          <a:p>
            <a:pPr>
              <a:buNone/>
            </a:pPr>
            <a:r>
              <a:rPr lang="en-US" b="1" dirty="0" smtClean="0"/>
              <a:t>6) What does the man suggest?</a:t>
            </a:r>
          </a:p>
          <a:p>
            <a:pPr>
              <a:buNone/>
            </a:pPr>
            <a:r>
              <a:rPr lang="en-US" dirty="0" smtClean="0"/>
              <a:t>  A. Taking a train</a:t>
            </a:r>
          </a:p>
          <a:p>
            <a:pPr>
              <a:buNone/>
            </a:pPr>
            <a:r>
              <a:rPr lang="en-US" dirty="0" smtClean="0"/>
              <a:t>  B. Trying a competitor</a:t>
            </a:r>
          </a:p>
          <a:p>
            <a:pPr>
              <a:buNone/>
            </a:pPr>
            <a:r>
              <a:rPr lang="en-US" dirty="0" smtClean="0"/>
              <a:t>  C. Canceling a meeting</a:t>
            </a:r>
          </a:p>
          <a:p>
            <a:pPr>
              <a:buNone/>
            </a:pPr>
            <a:r>
              <a:rPr lang="en-US" dirty="0" smtClean="0"/>
              <a:t>  D. Paying more money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7) Where most likely are the speakers?</a:t>
            </a:r>
          </a:p>
          <a:p>
            <a:pPr>
              <a:buNone/>
            </a:pPr>
            <a:r>
              <a:rPr lang="en-US" b="1" dirty="0" smtClean="0"/>
              <a:t>  </a:t>
            </a:r>
            <a:r>
              <a:rPr lang="en-US" dirty="0" smtClean="0"/>
              <a:t>A. In a car dealership</a:t>
            </a:r>
          </a:p>
          <a:p>
            <a:pPr>
              <a:buNone/>
            </a:pPr>
            <a:r>
              <a:rPr lang="en-US" dirty="0" smtClean="0"/>
              <a:t>  B. In a manager's office</a:t>
            </a:r>
          </a:p>
          <a:p>
            <a:pPr>
              <a:buNone/>
            </a:pPr>
            <a:r>
              <a:rPr lang="en-US" dirty="0" smtClean="0"/>
              <a:t>  C. In a convention center</a:t>
            </a:r>
          </a:p>
          <a:p>
            <a:pPr>
              <a:buNone/>
            </a:pPr>
            <a:r>
              <a:rPr lang="en-US" dirty="0" smtClean="0"/>
              <a:t>  D. In an electricity plant</a:t>
            </a:r>
            <a:br>
              <a:rPr lang="en-US" dirty="0" smtClean="0"/>
            </a:br>
            <a:endParaRPr lang="en-US" dirty="0" smtClean="0"/>
          </a:p>
          <a:p>
            <a:pPr>
              <a:buNone/>
            </a:pPr>
            <a:r>
              <a:rPr lang="en-US" b="1" dirty="0" smtClean="0"/>
              <a:t>8) What will Mr. Hernandez receive?</a:t>
            </a:r>
          </a:p>
          <a:p>
            <a:pPr>
              <a:buNone/>
            </a:pPr>
            <a:r>
              <a:rPr lang="en-US" dirty="0" smtClean="0"/>
              <a:t>  A. An information packet</a:t>
            </a:r>
          </a:p>
          <a:p>
            <a:pPr>
              <a:buNone/>
            </a:pPr>
            <a:r>
              <a:rPr lang="en-US" dirty="0" smtClean="0"/>
              <a:t>  B. A list of names</a:t>
            </a:r>
          </a:p>
          <a:p>
            <a:pPr>
              <a:buNone/>
            </a:pPr>
            <a:r>
              <a:rPr lang="en-US" dirty="0" smtClean="0"/>
              <a:t>  C. A registration form</a:t>
            </a:r>
          </a:p>
          <a:p>
            <a:pPr>
              <a:buNone/>
            </a:pPr>
            <a:r>
              <a:rPr lang="en-US" dirty="0" smtClean="0"/>
              <a:t>  D. A training package</a:t>
            </a:r>
            <a:br>
              <a:rPr lang="en-US" dirty="0" smtClean="0"/>
            </a:br>
            <a:endParaRPr lang="en-US" dirty="0" smtClean="0"/>
          </a:p>
          <a:p>
            <a:pPr>
              <a:buNone/>
            </a:pPr>
            <a:r>
              <a:rPr lang="en-US" b="1" dirty="0" smtClean="0"/>
              <a:t>9) What does Mr. Hernandez ask about?</a:t>
            </a:r>
          </a:p>
          <a:p>
            <a:pPr>
              <a:buNone/>
            </a:pPr>
            <a:r>
              <a:rPr lang="en-US" dirty="0" smtClean="0"/>
              <a:t>  A. The subject of a discussion </a:t>
            </a:r>
          </a:p>
          <a:p>
            <a:pPr>
              <a:buNone/>
            </a:pPr>
            <a:r>
              <a:rPr lang="en-US" dirty="0" smtClean="0"/>
              <a:t>  B. The location of a hotel room</a:t>
            </a:r>
          </a:p>
          <a:p>
            <a:pPr>
              <a:buNone/>
            </a:pPr>
            <a:r>
              <a:rPr lang="en-US" dirty="0" smtClean="0"/>
              <a:t>  C. The cost of registration</a:t>
            </a:r>
          </a:p>
          <a:p>
            <a:pPr>
              <a:buNone/>
            </a:pPr>
            <a:r>
              <a:rPr lang="en-US" dirty="0" smtClean="0"/>
              <a:t>  D. The time of an event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10) What does the woman want to do?</a:t>
            </a:r>
          </a:p>
          <a:p>
            <a:pPr>
              <a:buNone/>
            </a:pPr>
            <a:r>
              <a:rPr lang="en-US" dirty="0" smtClean="0"/>
              <a:t>  A. Move to Las Vegas</a:t>
            </a:r>
          </a:p>
          <a:p>
            <a:pPr>
              <a:buNone/>
            </a:pPr>
            <a:r>
              <a:rPr lang="en-US" dirty="0" smtClean="0"/>
              <a:t>  B. Work overtime</a:t>
            </a:r>
          </a:p>
          <a:p>
            <a:pPr>
              <a:buNone/>
            </a:pPr>
            <a:r>
              <a:rPr lang="en-US" dirty="0" smtClean="0"/>
              <a:t>  C. Make a dentist appointment</a:t>
            </a:r>
          </a:p>
          <a:p>
            <a:pPr>
              <a:buNone/>
            </a:pPr>
            <a:r>
              <a:rPr lang="en-US" dirty="0" smtClean="0"/>
              <a:t>  D. Change her work schedule</a:t>
            </a:r>
          </a:p>
          <a:p>
            <a:pPr>
              <a:buNone/>
            </a:pPr>
            <a:endParaRPr lang="en-US" dirty="0" smtClean="0"/>
          </a:p>
          <a:p>
            <a:pPr>
              <a:buNone/>
            </a:pPr>
            <a:r>
              <a:rPr lang="en-US" b="1" dirty="0" smtClean="0"/>
              <a:t>11) What does the man say about Lacy?</a:t>
            </a:r>
          </a:p>
          <a:p>
            <a:pPr>
              <a:buNone/>
            </a:pPr>
            <a:r>
              <a:rPr lang="en-US" dirty="0" smtClean="0"/>
              <a:t>  A. She wants to work more often</a:t>
            </a:r>
          </a:p>
          <a:p>
            <a:pPr>
              <a:buNone/>
            </a:pPr>
            <a:r>
              <a:rPr lang="en-US" dirty="0" smtClean="0"/>
              <a:t>  B. She always works on Friday</a:t>
            </a:r>
          </a:p>
          <a:p>
            <a:pPr>
              <a:buNone/>
            </a:pPr>
            <a:r>
              <a:rPr lang="en-US" dirty="0" smtClean="0"/>
              <a:t>  C. She is looking for a different job</a:t>
            </a:r>
          </a:p>
          <a:p>
            <a:pPr>
              <a:buNone/>
            </a:pPr>
            <a:r>
              <a:rPr lang="en-US" dirty="0" smtClean="0"/>
              <a:t>  D. She is available on Monday</a:t>
            </a:r>
            <a:br>
              <a:rPr lang="en-US" dirty="0" smtClean="0"/>
            </a:br>
            <a:endParaRPr lang="en-US" dirty="0" smtClean="0"/>
          </a:p>
          <a:p>
            <a:pPr>
              <a:buNone/>
            </a:pPr>
            <a:r>
              <a:rPr lang="en-US" b="1" dirty="0" smtClean="0"/>
              <a:t>12) What day will the woman probably take off?</a:t>
            </a:r>
          </a:p>
          <a:p>
            <a:pPr>
              <a:buNone/>
            </a:pPr>
            <a:r>
              <a:rPr lang="en-US" dirty="0" smtClean="0"/>
              <a:t>  A. Monday</a:t>
            </a:r>
          </a:p>
          <a:p>
            <a:pPr>
              <a:buNone/>
            </a:pPr>
            <a:r>
              <a:rPr lang="en-US" dirty="0" smtClean="0"/>
              <a:t>  B. Friday</a:t>
            </a:r>
          </a:p>
          <a:p>
            <a:pPr>
              <a:buNone/>
            </a:pPr>
            <a:r>
              <a:rPr lang="en-US" dirty="0" smtClean="0"/>
              <a:t>  C. Saturday</a:t>
            </a:r>
          </a:p>
          <a:p>
            <a:pPr>
              <a:buNone/>
            </a:pPr>
            <a:r>
              <a:rPr lang="en-US" dirty="0" smtClean="0"/>
              <a:t>  D. Sunday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13) Where is this advertisement most likely being broadcast?</a:t>
            </a:r>
          </a:p>
          <a:p>
            <a:pPr>
              <a:buNone/>
            </a:pPr>
            <a:r>
              <a:rPr lang="en-US" dirty="0" smtClean="0"/>
              <a:t>  A. On radio</a:t>
            </a:r>
          </a:p>
          <a:p>
            <a:pPr>
              <a:buNone/>
            </a:pPr>
            <a:r>
              <a:rPr lang="en-US" dirty="0" smtClean="0"/>
              <a:t>  B. On the Internet</a:t>
            </a:r>
          </a:p>
          <a:p>
            <a:pPr>
              <a:buNone/>
            </a:pPr>
            <a:r>
              <a:rPr lang="en-US" dirty="0" smtClean="0"/>
              <a:t>  C. On television</a:t>
            </a:r>
          </a:p>
          <a:p>
            <a:pPr>
              <a:buNone/>
            </a:pPr>
            <a:r>
              <a:rPr lang="en-US" dirty="0" smtClean="0"/>
              <a:t>  D. On an airplane</a:t>
            </a:r>
          </a:p>
          <a:p>
            <a:pPr>
              <a:buNone/>
            </a:pPr>
            <a:endParaRPr lang="en-US" dirty="0" smtClean="0"/>
          </a:p>
          <a:p>
            <a:pPr>
              <a:buNone/>
            </a:pPr>
            <a:r>
              <a:rPr lang="en-US" b="1" dirty="0" smtClean="0"/>
              <a:t>14) What is being advertised?</a:t>
            </a:r>
          </a:p>
          <a:p>
            <a:pPr>
              <a:buNone/>
            </a:pPr>
            <a:r>
              <a:rPr lang="en-US" dirty="0" smtClean="0"/>
              <a:t>  A. Low credit</a:t>
            </a:r>
          </a:p>
          <a:p>
            <a:pPr>
              <a:buNone/>
            </a:pPr>
            <a:r>
              <a:rPr lang="en-US" dirty="0" smtClean="0"/>
              <a:t>  B. Free delivery</a:t>
            </a:r>
          </a:p>
          <a:p>
            <a:pPr>
              <a:buNone/>
            </a:pPr>
            <a:r>
              <a:rPr lang="en-US" dirty="0" smtClean="0"/>
              <a:t>  C. Used mattresses</a:t>
            </a:r>
          </a:p>
          <a:p>
            <a:pPr>
              <a:buNone/>
            </a:pPr>
            <a:r>
              <a:rPr lang="en-US" dirty="0" smtClean="0"/>
              <a:t>  D. A special sale</a:t>
            </a:r>
          </a:p>
          <a:p>
            <a:pPr>
              <a:buNone/>
            </a:pPr>
            <a:endParaRPr lang="en-US" dirty="0" smtClean="0"/>
          </a:p>
          <a:p>
            <a:pPr>
              <a:buNone/>
            </a:pPr>
            <a:r>
              <a:rPr lang="en-US" b="1" dirty="0" smtClean="0"/>
              <a:t>15) What does the speaker urge listeners to do?</a:t>
            </a:r>
          </a:p>
          <a:p>
            <a:pPr>
              <a:buNone/>
            </a:pPr>
            <a:r>
              <a:rPr lang="en-US" dirty="0" smtClean="0"/>
              <a:t>  A. Buy a queen-size mattress</a:t>
            </a:r>
          </a:p>
          <a:p>
            <a:pPr>
              <a:buNone/>
            </a:pPr>
            <a:r>
              <a:rPr lang="en-US" dirty="0" smtClean="0"/>
              <a:t>  B. Come to a Sleep Tight store</a:t>
            </a:r>
          </a:p>
          <a:p>
            <a:pPr>
              <a:buNone/>
            </a:pPr>
            <a:r>
              <a:rPr lang="en-US" dirty="0" smtClean="0"/>
              <a:t>  C. Shop over the Internet</a:t>
            </a:r>
          </a:p>
          <a:p>
            <a:pPr>
              <a:buNone/>
            </a:pPr>
            <a:r>
              <a:rPr lang="en-US" dirty="0" smtClean="0"/>
              <a:t>  D. Wait until midnight Saturday</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16) Who is probably speaking?</a:t>
            </a:r>
          </a:p>
          <a:p>
            <a:pPr>
              <a:buNone/>
            </a:pPr>
            <a:r>
              <a:rPr lang="en-US" dirty="0" smtClean="0"/>
              <a:t>  A. A school teacher</a:t>
            </a:r>
          </a:p>
          <a:p>
            <a:pPr>
              <a:buNone/>
            </a:pPr>
            <a:r>
              <a:rPr lang="en-US" dirty="0" smtClean="0"/>
              <a:t>  B. A football coach</a:t>
            </a:r>
          </a:p>
          <a:p>
            <a:pPr>
              <a:buNone/>
            </a:pPr>
            <a:r>
              <a:rPr lang="en-US" dirty="0" smtClean="0"/>
              <a:t>  C. A company CEO</a:t>
            </a:r>
          </a:p>
          <a:p>
            <a:pPr>
              <a:buNone/>
            </a:pPr>
            <a:r>
              <a:rPr lang="en-US" dirty="0" smtClean="0"/>
              <a:t>  D. A movie star</a:t>
            </a:r>
          </a:p>
          <a:p>
            <a:pPr>
              <a:buNone/>
            </a:pPr>
            <a:endParaRPr lang="en-US" dirty="0" smtClean="0"/>
          </a:p>
          <a:p>
            <a:pPr>
              <a:buNone/>
            </a:pPr>
            <a:r>
              <a:rPr lang="en-US" b="1" dirty="0" smtClean="0"/>
              <a:t>17) What is the main purpose of the speech?</a:t>
            </a:r>
          </a:p>
          <a:p>
            <a:pPr>
              <a:buNone/>
            </a:pPr>
            <a:r>
              <a:rPr lang="en-US" dirty="0" smtClean="0"/>
              <a:t>  A. To motivate</a:t>
            </a:r>
          </a:p>
          <a:p>
            <a:pPr>
              <a:buNone/>
            </a:pPr>
            <a:r>
              <a:rPr lang="en-US" dirty="0" smtClean="0"/>
              <a:t>  B. To inform</a:t>
            </a:r>
          </a:p>
          <a:p>
            <a:pPr>
              <a:buNone/>
            </a:pPr>
            <a:r>
              <a:rPr lang="en-US" dirty="0" smtClean="0"/>
              <a:t>  C. To entertain</a:t>
            </a:r>
          </a:p>
          <a:p>
            <a:pPr>
              <a:buNone/>
            </a:pPr>
            <a:r>
              <a:rPr lang="en-US" dirty="0" smtClean="0"/>
              <a:t>  D. To educate</a:t>
            </a:r>
          </a:p>
          <a:p>
            <a:pPr>
              <a:buNone/>
            </a:pPr>
            <a:endParaRPr lang="en-US" dirty="0" smtClean="0"/>
          </a:p>
          <a:p>
            <a:pPr>
              <a:buNone/>
            </a:pPr>
            <a:r>
              <a:rPr lang="en-US" b="1" dirty="0" smtClean="0"/>
              <a:t>18) How does the speaker feel about his listeners?</a:t>
            </a:r>
          </a:p>
          <a:p>
            <a:pPr>
              <a:buNone/>
            </a:pPr>
            <a:r>
              <a:rPr lang="en-US" dirty="0" smtClean="0"/>
              <a:t>  A. Wary</a:t>
            </a:r>
          </a:p>
          <a:p>
            <a:pPr>
              <a:buNone/>
            </a:pPr>
            <a:r>
              <a:rPr lang="en-US" dirty="0" smtClean="0"/>
              <a:t>  B. Skeptical</a:t>
            </a:r>
          </a:p>
          <a:p>
            <a:pPr>
              <a:buNone/>
            </a:pPr>
            <a:r>
              <a:rPr lang="en-US" dirty="0" smtClean="0"/>
              <a:t>  C. Confident</a:t>
            </a:r>
          </a:p>
          <a:p>
            <a:pPr>
              <a:buNone/>
            </a:pPr>
            <a:r>
              <a:rPr lang="en-US" dirty="0" smtClean="0"/>
              <a:t>  D. Satisfied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19) What is the speaker's main purpose?</a:t>
            </a:r>
          </a:p>
          <a:p>
            <a:pPr>
              <a:buNone/>
            </a:pPr>
            <a:r>
              <a:rPr lang="en-US" dirty="0" smtClean="0"/>
              <a:t>  A. To detail her educational background</a:t>
            </a:r>
          </a:p>
          <a:p>
            <a:pPr>
              <a:buNone/>
            </a:pPr>
            <a:r>
              <a:rPr lang="en-US" dirty="0" smtClean="0"/>
              <a:t>  B. To defend her qualifications</a:t>
            </a:r>
          </a:p>
          <a:p>
            <a:pPr>
              <a:buNone/>
            </a:pPr>
            <a:r>
              <a:rPr lang="en-US" dirty="0" smtClean="0"/>
              <a:t>  C. To criticize dog lovers</a:t>
            </a:r>
          </a:p>
          <a:p>
            <a:pPr>
              <a:buNone/>
            </a:pPr>
            <a:r>
              <a:rPr lang="en-US" dirty="0" smtClean="0"/>
              <a:t>  D. To explain her affection</a:t>
            </a:r>
          </a:p>
          <a:p>
            <a:pPr>
              <a:buNone/>
            </a:pPr>
            <a:endParaRPr lang="en-US" b="1" dirty="0"/>
          </a:p>
          <a:p>
            <a:pPr>
              <a:buNone/>
            </a:pPr>
            <a:r>
              <a:rPr lang="en-US" b="1" dirty="0" smtClean="0"/>
              <a:t>20) What happened first after the speaker found an injured cat?</a:t>
            </a:r>
          </a:p>
          <a:p>
            <a:pPr>
              <a:buNone/>
            </a:pPr>
            <a:r>
              <a:rPr lang="en-US" dirty="0" smtClean="0"/>
              <a:t>  A. It killed a bird</a:t>
            </a:r>
          </a:p>
          <a:p>
            <a:pPr>
              <a:buNone/>
            </a:pPr>
            <a:r>
              <a:rPr lang="en-US" dirty="0" smtClean="0"/>
              <a:t>  B. The cat had kittens</a:t>
            </a:r>
          </a:p>
          <a:p>
            <a:pPr>
              <a:buNone/>
            </a:pPr>
            <a:r>
              <a:rPr lang="en-US" dirty="0" smtClean="0"/>
              <a:t>  C. She helped it heal</a:t>
            </a:r>
          </a:p>
          <a:p>
            <a:pPr>
              <a:buNone/>
            </a:pPr>
            <a:r>
              <a:rPr lang="en-US" dirty="0" smtClean="0"/>
              <a:t>  D. She became a cat lover</a:t>
            </a:r>
          </a:p>
          <a:p>
            <a:pPr>
              <a:buNone/>
            </a:pPr>
            <a:endParaRPr lang="en-US" dirty="0" smtClean="0"/>
          </a:p>
          <a:p>
            <a:pPr>
              <a:buNone/>
            </a:pPr>
            <a:r>
              <a:rPr lang="en-US" b="1" dirty="0" smtClean="0"/>
              <a:t>21) What will the speaker probably talk about next?</a:t>
            </a:r>
          </a:p>
          <a:p>
            <a:pPr>
              <a:buNone/>
            </a:pPr>
            <a:r>
              <a:rPr lang="en-US" dirty="0" smtClean="0"/>
              <a:t>  A. Birds</a:t>
            </a:r>
          </a:p>
          <a:p>
            <a:pPr>
              <a:buNone/>
            </a:pPr>
            <a:r>
              <a:rPr lang="en-US" dirty="0" smtClean="0"/>
              <a:t>  B. Kittens</a:t>
            </a:r>
          </a:p>
          <a:p>
            <a:pPr>
              <a:buNone/>
            </a:pPr>
            <a:r>
              <a:rPr lang="en-US" dirty="0" smtClean="0"/>
              <a:t>  C. Universities</a:t>
            </a:r>
          </a:p>
          <a:p>
            <a:pPr>
              <a:buNone/>
            </a:pPr>
            <a:r>
              <a:rPr lang="en-US" dirty="0" smtClean="0"/>
              <a:t>  D. Closets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TotalTime>
  <Words>1383</Words>
  <Application>Microsoft Office PowerPoint</Application>
  <PresentationFormat>On-screen Show (4:3)</PresentationFormat>
  <Paragraphs>165</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90</cp:revision>
  <dcterms:created xsi:type="dcterms:W3CDTF">2014-01-23T11:30:51Z</dcterms:created>
  <dcterms:modified xsi:type="dcterms:W3CDTF">2015-05-21T11:19:48Z</dcterms:modified>
</cp:coreProperties>
</file>