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3" r:id="rId2"/>
    <p:sldId id="264" r:id="rId3"/>
    <p:sldId id="257" r:id="rId4"/>
    <p:sldId id="258" r:id="rId5"/>
    <p:sldId id="259" r:id="rId6"/>
    <p:sldId id="260" r:id="rId7"/>
    <p:sldId id="265" r:id="rId8"/>
    <p:sldId id="268" r:id="rId9"/>
    <p:sldId id="269" r:id="rId10"/>
    <p:sldId id="27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03" autoAdjust="0"/>
  </p:normalViewPr>
  <p:slideViewPr>
    <p:cSldViewPr>
      <p:cViewPr varScale="1">
        <p:scale>
          <a:sx n="70" d="100"/>
          <a:sy n="70" d="100"/>
        </p:scale>
        <p:origin x="-13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96198F-6AA7-452F-942E-DD408D25B137}"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214F00-6CAE-4477-BE15-BB4369439685}" type="slidenum">
              <a:rPr lang="en-US" smtClean="0"/>
              <a:pPr/>
              <a:t>‹#›</a:t>
            </a:fld>
            <a:endParaRPr lang="en-US"/>
          </a:p>
        </p:txBody>
      </p:sp>
    </p:spTree>
    <p:extLst>
      <p:ext uri="{BB962C8B-B14F-4D97-AF65-F5344CB8AC3E}">
        <p14:creationId xmlns:p14="http://schemas.microsoft.com/office/powerpoint/2010/main" val="1047467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This flat-screen TV looks like a pretty good deal. It's on sale for $399. What do you think?</a:t>
            </a:r>
            <a:r>
              <a:rPr lang="en-US" dirty="0" smtClean="0"/>
              <a:t/>
            </a:r>
            <a:br>
              <a:rPr lang="en-US" dirty="0" smtClean="0"/>
            </a:br>
            <a:r>
              <a:rPr lang="en-US" sz="1200" b="0" i="0" kern="1200" dirty="0" smtClean="0">
                <a:solidFill>
                  <a:schemeClr val="tx1"/>
                </a:solidFill>
                <a:latin typeface="+mn-lt"/>
                <a:ea typeface="+mn-ea"/>
                <a:cs typeface="+mn-cs"/>
              </a:rPr>
              <a:t>— That's a good price, but we should compare before we buy. I saw an ad where Video Plus promises to match any competitor's offer. And TVs might be cheaper there anyway. I think we ought to look in at least two stores before we get anything.</a:t>
            </a:r>
            <a:r>
              <a:rPr lang="en-US" dirty="0" smtClean="0"/>
              <a:t/>
            </a:r>
            <a:br>
              <a:rPr lang="en-US" dirty="0" smtClean="0"/>
            </a:br>
            <a:r>
              <a:rPr lang="en-US" sz="1200" b="0" i="0" kern="1200" dirty="0" smtClean="0">
                <a:solidFill>
                  <a:schemeClr val="tx1"/>
                </a:solidFill>
                <a:latin typeface="+mn-lt"/>
                <a:ea typeface="+mn-ea"/>
                <a:cs typeface="+mn-cs"/>
              </a:rPr>
              <a:t>— Yeah, we could, but when you figure in the cost of time and gas getting to another store, it might end up being cheaper just to buy it here right now. What if we go to Video Plus and it's not any cheaper, but they just match the price?</a:t>
            </a:r>
            <a:r>
              <a:rPr lang="en-US" dirty="0" smtClean="0"/>
              <a:t/>
            </a:r>
            <a:br>
              <a:rPr lang="en-US" dirty="0" smtClean="0"/>
            </a:br>
            <a:r>
              <a:rPr lang="en-US" sz="1200" b="0" i="0" kern="1200" dirty="0" smtClean="0">
                <a:solidFill>
                  <a:schemeClr val="tx1"/>
                </a:solidFill>
                <a:latin typeface="+mn-lt"/>
                <a:ea typeface="+mn-ea"/>
                <a:cs typeface="+mn-cs"/>
              </a:rPr>
              <a:t>— Yeah, I see your point, but I'd feel better if we could compare anyway. If the TV is only $300 at the other store, then it's worth the time and gas to go there. How about if I call Video Plus and ask them?</a:t>
            </a:r>
            <a:r>
              <a:rPr lang="en-US" dirty="0" smtClean="0"/>
              <a:t/>
            </a:r>
            <a:br>
              <a:rPr lang="en-US" dirty="0" smtClean="0"/>
            </a:br>
            <a:r>
              <a:rPr lang="en-US" sz="1200" b="0" i="0" kern="1200" dirty="0" smtClean="0">
                <a:solidFill>
                  <a:schemeClr val="tx1"/>
                </a:solidFill>
                <a:latin typeface="+mn-lt"/>
                <a:ea typeface="+mn-ea"/>
                <a:cs typeface="+mn-cs"/>
              </a:rPr>
              <a:t>— All right, that's a good idea. While you're doing that, I'm going to check out MP-4s.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-- 1)c  2)a  3)c</a:t>
            </a:r>
            <a:endParaRPr lang="en-US" dirty="0"/>
          </a:p>
        </p:txBody>
      </p:sp>
      <p:sp>
        <p:nvSpPr>
          <p:cNvPr id="4" name="Slide Number Placeholder 3"/>
          <p:cNvSpPr>
            <a:spLocks noGrp="1"/>
          </p:cNvSpPr>
          <p:nvPr>
            <p:ph type="sldNum" sz="quarter" idx="10"/>
          </p:nvPr>
        </p:nvSpPr>
        <p:spPr/>
        <p:txBody>
          <a:bodyPr/>
          <a:lstStyle/>
          <a:p>
            <a:fld id="{BF214F00-6CAE-4477-BE15-BB4369439685}"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John, do you have two tens for a twenty?</a:t>
            </a:r>
            <a:r>
              <a:rPr lang="en-US" dirty="0" smtClean="0"/>
              <a:t/>
            </a:r>
            <a:br>
              <a:rPr lang="en-US" dirty="0" smtClean="0"/>
            </a:br>
            <a:r>
              <a:rPr lang="en-US" sz="1200" b="0" i="0" kern="1200" dirty="0" smtClean="0">
                <a:solidFill>
                  <a:schemeClr val="tx1"/>
                </a:solidFill>
                <a:latin typeface="+mn-lt"/>
                <a:ea typeface="+mn-ea"/>
                <a:cs typeface="+mn-cs"/>
              </a:rPr>
              <a:t>— I have a ten and two fives. Will that work?</a:t>
            </a:r>
            <a:r>
              <a:rPr lang="en-US" dirty="0" smtClean="0"/>
              <a:t/>
            </a:r>
            <a:br>
              <a:rPr lang="en-US" dirty="0" smtClean="0"/>
            </a:br>
            <a:r>
              <a:rPr lang="en-US" sz="1200" b="0" i="0" kern="1200" dirty="0" smtClean="0">
                <a:solidFill>
                  <a:schemeClr val="tx1"/>
                </a:solidFill>
                <a:latin typeface="+mn-lt"/>
                <a:ea typeface="+mn-ea"/>
                <a:cs typeface="+mn-cs"/>
              </a:rPr>
              <a:t>— Yes, thank you. I'm taking my car for an emissions inspection during lunch hour, and they always want the exact amount.</a:t>
            </a:r>
            <a:r>
              <a:rPr lang="en-US" dirty="0" smtClean="0"/>
              <a:t/>
            </a:r>
            <a:br>
              <a:rPr lang="en-US" dirty="0" smtClean="0"/>
            </a:br>
            <a:r>
              <a:rPr lang="en-US" sz="1200" b="0" i="0" kern="1200" dirty="0" smtClean="0">
                <a:solidFill>
                  <a:schemeClr val="tx1"/>
                </a:solidFill>
                <a:latin typeface="+mn-lt"/>
                <a:ea typeface="+mn-ea"/>
                <a:cs typeface="+mn-cs"/>
              </a:rPr>
              <a:t>— I know, that's annoying. I took my car for an emissions inspection last year, and all I had was a twenty. I had to walk to a bank machine and come back!</a:t>
            </a:r>
          </a:p>
          <a:p>
            <a:r>
              <a:rPr lang="en-US" sz="1200" b="0" i="0" kern="1200" dirty="0" smtClean="0">
                <a:solidFill>
                  <a:schemeClr val="tx1"/>
                </a:solidFill>
                <a:latin typeface="+mn-lt"/>
                <a:ea typeface="+mn-ea"/>
                <a:cs typeface="+mn-cs"/>
              </a:rPr>
              <a:t>Answers  -- 4)c  5)a  6)b</a:t>
            </a:r>
            <a:endParaRPr lang="en-US" dirty="0"/>
          </a:p>
        </p:txBody>
      </p:sp>
      <p:sp>
        <p:nvSpPr>
          <p:cNvPr id="4" name="Slide Number Placeholder 3"/>
          <p:cNvSpPr>
            <a:spLocks noGrp="1"/>
          </p:cNvSpPr>
          <p:nvPr>
            <p:ph type="sldNum" sz="quarter" idx="10"/>
          </p:nvPr>
        </p:nvSpPr>
        <p:spPr/>
        <p:txBody>
          <a:bodyPr/>
          <a:lstStyle/>
          <a:p>
            <a:fld id="{BF214F00-6CAE-4477-BE15-BB4369439685}"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So, you seemed to have a good position. Why did you leave?</a:t>
            </a:r>
            <a:r>
              <a:rPr lang="en-US" dirty="0" smtClean="0"/>
              <a:t/>
            </a:r>
            <a:br>
              <a:rPr lang="en-US" dirty="0" smtClean="0"/>
            </a:br>
            <a:r>
              <a:rPr lang="en-US" sz="1200" b="0" i="0" kern="1200" dirty="0" smtClean="0">
                <a:solidFill>
                  <a:schemeClr val="tx1"/>
                </a:solidFill>
                <a:latin typeface="+mn-lt"/>
                <a:ea typeface="+mn-ea"/>
                <a:cs typeface="+mn-cs"/>
              </a:rPr>
              <a:t>— It was a good position, yes. But the truth is, I was getting a bit bored with it. I wanted a new challenge, a different opportunity. I wasn't going to get it there, and I didn't want to wait any longer.</a:t>
            </a:r>
            <a:r>
              <a:rPr lang="en-US" dirty="0" smtClean="0"/>
              <a:t/>
            </a:r>
            <a:br>
              <a:rPr lang="en-US" dirty="0" smtClean="0"/>
            </a:br>
            <a:r>
              <a:rPr lang="en-US" sz="1200" b="0" i="0" kern="1200" dirty="0" smtClean="0">
                <a:solidFill>
                  <a:schemeClr val="tx1"/>
                </a:solidFill>
                <a:latin typeface="+mn-lt"/>
                <a:ea typeface="+mn-ea"/>
                <a:cs typeface="+mn-cs"/>
              </a:rPr>
              <a:t>— So, do you see this job as one that will fulfill those wishes?</a:t>
            </a:r>
            <a:r>
              <a:rPr lang="en-US" dirty="0" smtClean="0"/>
              <a:t/>
            </a:r>
            <a:br>
              <a:rPr lang="en-US" dirty="0" smtClean="0"/>
            </a:br>
            <a:r>
              <a:rPr lang="en-US" sz="1200" b="0" i="0" kern="1200" dirty="0" smtClean="0">
                <a:solidFill>
                  <a:schemeClr val="tx1"/>
                </a:solidFill>
                <a:latin typeface="+mn-lt"/>
                <a:ea typeface="+mn-ea"/>
                <a:cs typeface="+mn-cs"/>
              </a:rPr>
              <a:t>— Yes, I really do. It's an exciting position in an innovate, well-respected firm. It's just what I'm looking for!</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-- 7)a  8)b  9)c</a:t>
            </a:r>
            <a:endParaRPr lang="en-US" dirty="0"/>
          </a:p>
        </p:txBody>
      </p:sp>
      <p:sp>
        <p:nvSpPr>
          <p:cNvPr id="4" name="Slide Number Placeholder 3"/>
          <p:cNvSpPr>
            <a:spLocks noGrp="1"/>
          </p:cNvSpPr>
          <p:nvPr>
            <p:ph type="sldNum" sz="quarter" idx="10"/>
          </p:nvPr>
        </p:nvSpPr>
        <p:spPr/>
        <p:txBody>
          <a:bodyPr/>
          <a:lstStyle/>
          <a:p>
            <a:fld id="{BF214F00-6CAE-4477-BE15-BB4369439685}"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Tina. Good to see you! I brought a fruit salad. </a:t>
            </a:r>
            <a:r>
              <a:rPr lang="en-US" dirty="0" smtClean="0"/>
              <a:t/>
            </a:r>
            <a:br>
              <a:rPr lang="en-US" dirty="0" smtClean="0"/>
            </a:br>
            <a:r>
              <a:rPr lang="en-US" sz="1200" b="0" i="0" kern="1200" dirty="0" smtClean="0">
                <a:solidFill>
                  <a:schemeClr val="tx1"/>
                </a:solidFill>
                <a:latin typeface="+mn-lt"/>
                <a:ea typeface="+mn-ea"/>
                <a:cs typeface="+mn-cs"/>
              </a:rPr>
              <a:t>— Thanks, Jim. That was very thoughtful. Did you make it yourself?</a:t>
            </a:r>
            <a:r>
              <a:rPr lang="en-US" dirty="0" smtClean="0"/>
              <a:t/>
            </a:r>
            <a:br>
              <a:rPr lang="en-US" dirty="0" smtClean="0"/>
            </a:br>
            <a:r>
              <a:rPr lang="en-US" sz="1200" b="0" i="0" kern="1200" dirty="0" smtClean="0">
                <a:solidFill>
                  <a:schemeClr val="tx1"/>
                </a:solidFill>
                <a:latin typeface="+mn-lt"/>
                <a:ea typeface="+mn-ea"/>
                <a:cs typeface="+mn-cs"/>
              </a:rPr>
              <a:t>— Yeah, but it's nothing fancy. I didn't have time. I just cut up some melon, banana, and grapes and threw them together into a bowl.</a:t>
            </a:r>
            <a:r>
              <a:rPr lang="en-US" dirty="0" smtClean="0"/>
              <a:t/>
            </a:r>
            <a:br>
              <a:rPr lang="en-US" dirty="0" smtClean="0"/>
            </a:br>
            <a:r>
              <a:rPr lang="en-US" sz="1200" b="0" i="0" kern="1200" dirty="0" smtClean="0">
                <a:solidFill>
                  <a:schemeClr val="tx1"/>
                </a:solidFill>
                <a:latin typeface="+mn-lt"/>
                <a:ea typeface="+mn-ea"/>
                <a:cs typeface="+mn-cs"/>
              </a:rPr>
              <a:t>— No need to apologize. I'm sure the guests will love it. It will be a great side dish for the steak I'm grilling. Why don't you put it on the table next to the salads and chips.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-- 10)d  11)b</a:t>
            </a:r>
            <a:r>
              <a:rPr lang="en-US" sz="1200" b="0" i="0" kern="1200" baseline="0" dirty="0" smtClean="0">
                <a:solidFill>
                  <a:schemeClr val="tx1"/>
                </a:solidFill>
                <a:latin typeface="+mn-lt"/>
                <a:ea typeface="+mn-ea"/>
                <a:cs typeface="+mn-cs"/>
              </a:rPr>
              <a:t>  12)a</a:t>
            </a:r>
            <a:endParaRPr lang="en-US" dirty="0"/>
          </a:p>
        </p:txBody>
      </p:sp>
      <p:sp>
        <p:nvSpPr>
          <p:cNvPr id="4" name="Slide Number Placeholder 3"/>
          <p:cNvSpPr>
            <a:spLocks noGrp="1"/>
          </p:cNvSpPr>
          <p:nvPr>
            <p:ph type="sldNum" sz="quarter" idx="10"/>
          </p:nvPr>
        </p:nvSpPr>
        <p:spPr/>
        <p:txBody>
          <a:bodyPr/>
          <a:lstStyle/>
          <a:p>
            <a:fld id="{BF214F00-6CAE-4477-BE15-BB4369439685}"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Looking at our county-wide traffic map, we see that traffic is crawling along the valley freeway right now, as well as the southbound lanes of Interstate 6. Elsewhere it looks pretty good, with volumes on northbound Interstate 6 beginning to build up here, near </a:t>
            </a:r>
            <a:r>
              <a:rPr lang="en-US" sz="1200" b="0" i="0" kern="1200" dirty="0" err="1" smtClean="0">
                <a:solidFill>
                  <a:schemeClr val="tx1"/>
                </a:solidFill>
                <a:latin typeface="+mn-lt"/>
                <a:ea typeface="+mn-ea"/>
                <a:cs typeface="+mn-cs"/>
              </a:rPr>
              <a:t>Headport</a:t>
            </a:r>
            <a:r>
              <a:rPr lang="en-US" sz="1200" b="0" i="0" kern="1200" dirty="0" smtClean="0">
                <a:solidFill>
                  <a:schemeClr val="tx1"/>
                </a:solidFill>
                <a:latin typeface="+mn-lt"/>
                <a:ea typeface="+mn-ea"/>
                <a:cs typeface="+mn-cs"/>
              </a:rPr>
              <a:t>, and again here south of the city near </a:t>
            </a:r>
            <a:r>
              <a:rPr lang="en-US" sz="1200" b="0" i="0" kern="1200" dirty="0" err="1" smtClean="0">
                <a:solidFill>
                  <a:schemeClr val="tx1"/>
                </a:solidFill>
                <a:latin typeface="+mn-lt"/>
                <a:ea typeface="+mn-ea"/>
                <a:cs typeface="+mn-cs"/>
              </a:rPr>
              <a:t>Duwamps</a:t>
            </a:r>
            <a:r>
              <a:rPr lang="en-US" sz="1200" b="0" i="0" kern="1200" dirty="0" smtClean="0">
                <a:solidFill>
                  <a:schemeClr val="tx1"/>
                </a:solidFill>
                <a:latin typeface="+mn-lt"/>
                <a:ea typeface="+mn-ea"/>
                <a:cs typeface="+mn-cs"/>
              </a:rPr>
              <a:t>. A check of the KAPE real-time camera shows a smooth commute at this hour through downtown Floss. Now, switching to the eastside camera, we can see a stalled vehicle backing up traffic on State Route 7. But I see flashing lights, so help is on the scene. That's traffic at this hour, still pretty light but starting to build. I'm Ross Dinsmore for KAPE news.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-- 13)b  14)c  15)a </a:t>
            </a:r>
            <a:endParaRPr lang="en-US" dirty="0"/>
          </a:p>
        </p:txBody>
      </p:sp>
      <p:sp>
        <p:nvSpPr>
          <p:cNvPr id="4" name="Slide Number Placeholder 3"/>
          <p:cNvSpPr>
            <a:spLocks noGrp="1"/>
          </p:cNvSpPr>
          <p:nvPr>
            <p:ph type="sldNum" sz="quarter" idx="10"/>
          </p:nvPr>
        </p:nvSpPr>
        <p:spPr/>
        <p:txBody>
          <a:bodyPr/>
          <a:lstStyle/>
          <a:p>
            <a:fld id="{BF214F00-6CAE-4477-BE15-BB4369439685}"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Good morning, shoppers. Welcome to Mega-Mart. We have several super specials today only in the grocery department. All items with orange tags are an additional 20 percent off our already low regular price. Be sure to look for the orange tags throughout our meat, dairy, cereals and snacks aisles. Also, don't forget that this is the last of our "bargain days" in the household goods department. All household goods are 10 percent off the sticker price until 5 p.m. Get mega-discounts at Mega-Mart. If you can't find what you're looking for, push the red button located at the end of every aisle, and a customer service representative will be there in a jiffy to help you out. Happy shopping!</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16)c  17)d  18)d</a:t>
            </a:r>
            <a:endParaRPr lang="en-US" dirty="0"/>
          </a:p>
        </p:txBody>
      </p:sp>
      <p:sp>
        <p:nvSpPr>
          <p:cNvPr id="4" name="Slide Number Placeholder 3"/>
          <p:cNvSpPr>
            <a:spLocks noGrp="1"/>
          </p:cNvSpPr>
          <p:nvPr>
            <p:ph type="sldNum" sz="quarter" idx="10"/>
          </p:nvPr>
        </p:nvSpPr>
        <p:spPr/>
        <p:txBody>
          <a:bodyPr/>
          <a:lstStyle/>
          <a:p>
            <a:fld id="{BF214F00-6CAE-4477-BE15-BB4369439685}"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Hello, this message is for Stephen. Stephen, my name is Ted Wilcox, and I'm calling about the 2006 Hyashi four-door sedan that you have advertised on the Auto Deals website. You said your Hyashi has only 20,000 miles on it. I'm wondering if you're the original owner, and also if those are mostly highway miles or city miles? I'd also like to know if it's been in any accidents. I'm very interested in looking at it and taking a test drive. I'm available tonight and all day tomorrow, and I live in the north part of town, not far from you. If it's still available, could you please call me at 555-8448? That's my home number. My cell phone is 555-4884. Again, my name's Ted, and I hope to hear from you soon. Thanks. Goodbye.</a:t>
            </a:r>
            <a:r>
              <a:rPr lang="en-US" dirty="0" smtClean="0"/>
              <a:t/>
            </a:r>
            <a:br>
              <a:rPr lang="en-US" dirty="0" smtClean="0"/>
            </a:br>
            <a:endParaRPr lang="en-US" dirty="0" smtClean="0"/>
          </a:p>
          <a:p>
            <a:endParaRPr lang="en-US" dirty="0" smtClean="0"/>
          </a:p>
          <a:p>
            <a:r>
              <a:rPr lang="en-US" dirty="0" smtClean="0"/>
              <a:t>Answer– 19)a  20)b  21)c</a:t>
            </a:r>
            <a:endParaRPr lang="en-US" dirty="0"/>
          </a:p>
        </p:txBody>
      </p:sp>
      <p:sp>
        <p:nvSpPr>
          <p:cNvPr id="4" name="Slide Number Placeholder 3"/>
          <p:cNvSpPr>
            <a:spLocks noGrp="1"/>
          </p:cNvSpPr>
          <p:nvPr>
            <p:ph type="sldNum" sz="quarter" idx="10"/>
          </p:nvPr>
        </p:nvSpPr>
        <p:spPr/>
        <p:txBody>
          <a:bodyPr/>
          <a:lstStyle/>
          <a:p>
            <a:fld id="{BF214F00-6CAE-4477-BE15-BB4369439685}"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Want something free? Come to Coleman Brothers "free </a:t>
            </a:r>
            <a:r>
              <a:rPr lang="en-US" sz="1200" b="0" i="0" kern="1200" dirty="0" err="1" smtClean="0">
                <a:solidFill>
                  <a:schemeClr val="tx1"/>
                </a:solidFill>
                <a:latin typeface="+mn-lt"/>
                <a:ea typeface="+mn-ea"/>
                <a:cs typeface="+mn-cs"/>
              </a:rPr>
              <a:t>free</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free</a:t>
            </a:r>
            <a:r>
              <a:rPr lang="en-US" sz="1200" b="0" i="0" kern="1200" dirty="0" smtClean="0">
                <a:solidFill>
                  <a:schemeClr val="tx1"/>
                </a:solidFill>
                <a:latin typeface="+mn-lt"/>
                <a:ea typeface="+mn-ea"/>
                <a:cs typeface="+mn-cs"/>
              </a:rPr>
              <a:t>" event this weekend. We have free credit. Free accessories like sheets, pillow cases and sofa cushions on selected purchases. We even have free delivery on any order over $100. Know what else is free? Coffee and snacks. You won't want to miss Coleman Brothers "free </a:t>
            </a:r>
            <a:r>
              <a:rPr lang="en-US" sz="1200" b="0" i="0" kern="1200" dirty="0" err="1" smtClean="0">
                <a:solidFill>
                  <a:schemeClr val="tx1"/>
                </a:solidFill>
                <a:latin typeface="+mn-lt"/>
                <a:ea typeface="+mn-ea"/>
                <a:cs typeface="+mn-cs"/>
              </a:rPr>
              <a:t>free</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free</a:t>
            </a:r>
            <a:r>
              <a:rPr lang="en-US" sz="1200" b="0" i="0" kern="1200" dirty="0" smtClean="0">
                <a:solidFill>
                  <a:schemeClr val="tx1"/>
                </a:solidFill>
                <a:latin typeface="+mn-lt"/>
                <a:ea typeface="+mn-ea"/>
                <a:cs typeface="+mn-cs"/>
              </a:rPr>
              <a:t>" event, this weekend only. Free up some time to come to Coleman Brothers, and check out our wide selection of beds, sofas, carpets, curtains, and living room and kitchen sets. We're located at 123 Mall Parkway, across the street from Mammoth Mall. We're open 9-6 on Friday, and 8-7 on Saturday and Sunday. Coleman Brothers' "free </a:t>
            </a:r>
            <a:r>
              <a:rPr lang="en-US" sz="1200" b="0" i="0" kern="1200" dirty="0" err="1" smtClean="0">
                <a:solidFill>
                  <a:schemeClr val="tx1"/>
                </a:solidFill>
                <a:latin typeface="+mn-lt"/>
                <a:ea typeface="+mn-ea"/>
                <a:cs typeface="+mn-cs"/>
              </a:rPr>
              <a:t>free</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free</a:t>
            </a:r>
            <a:r>
              <a:rPr lang="en-US" sz="1200" b="0" i="0" kern="1200" dirty="0" smtClean="0">
                <a:solidFill>
                  <a:schemeClr val="tx1"/>
                </a:solidFill>
                <a:latin typeface="+mn-lt"/>
                <a:ea typeface="+mn-ea"/>
                <a:cs typeface="+mn-cs"/>
              </a:rPr>
              <a:t>" event! See you there!</a:t>
            </a:r>
            <a:r>
              <a:rPr lang="en-US" dirty="0" smtClean="0"/>
              <a:t/>
            </a:r>
            <a:br>
              <a:rPr lang="en-US" dirty="0" smtClean="0"/>
            </a:br>
            <a:endParaRPr lang="en-US" dirty="0" smtClean="0"/>
          </a:p>
          <a:p>
            <a:endParaRPr lang="en-US" dirty="0" smtClean="0"/>
          </a:p>
          <a:p>
            <a:r>
              <a:rPr lang="en-US" dirty="0" smtClean="0"/>
              <a:t>Answers– 22)d  23)c  24)a</a:t>
            </a:r>
            <a:br>
              <a:rPr lang="en-US" dirty="0" smtClean="0"/>
            </a:br>
            <a:endParaRPr lang="en-US" dirty="0"/>
          </a:p>
        </p:txBody>
      </p:sp>
      <p:sp>
        <p:nvSpPr>
          <p:cNvPr id="4" name="Slide Number Placeholder 3"/>
          <p:cNvSpPr>
            <a:spLocks noGrp="1"/>
          </p:cNvSpPr>
          <p:nvPr>
            <p:ph type="sldNum" sz="quarter" idx="10"/>
          </p:nvPr>
        </p:nvSpPr>
        <p:spPr/>
        <p:txBody>
          <a:bodyPr/>
          <a:lstStyle/>
          <a:p>
            <a:fld id="{BF214F00-6CAE-4477-BE15-BB4369439685}"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 albert-learning.com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9366" y="44624"/>
            <a:ext cx="4540730" cy="369332"/>
          </a:xfrm>
          <a:prstGeom prst="rect">
            <a:avLst/>
          </a:prstGeom>
          <a:noFill/>
        </p:spPr>
        <p:txBody>
          <a:bodyPr wrap="none" rtlCol="0">
            <a:spAutoFit/>
          </a:bodyPr>
          <a:lstStyle/>
          <a:p>
            <a:r>
              <a:rPr lang="en-GB" b="1" dirty="0" smtClean="0">
                <a:solidFill>
                  <a:schemeClr val="bg1"/>
                </a:solidFill>
              </a:rPr>
              <a:t>TOEIC Short Conversations Exercise 11</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344" y="-387296"/>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wheresjenny.com/catalogue/audio/Short%20Conversations%20Audio%20Files/Exercise%2011/SCEx11%2016-18.mp3"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dirty="0" smtClean="0">
                <a:solidFill>
                  <a:schemeClr val="accent6">
                    <a:lumMod val="75000"/>
                  </a:schemeClr>
                </a:solidFill>
                <a:latin typeface="+mj-lt"/>
              </a:rPr>
              <a:t>Exercise 11</a:t>
            </a:r>
          </a:p>
          <a:p>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22) What is mainly being advertised?</a:t>
            </a:r>
          </a:p>
          <a:p>
            <a:pPr>
              <a:buNone/>
            </a:pPr>
            <a:r>
              <a:rPr lang="en-US" dirty="0" smtClean="0"/>
              <a:t>  A. Free food</a:t>
            </a:r>
          </a:p>
          <a:p>
            <a:pPr>
              <a:buNone/>
            </a:pPr>
            <a:r>
              <a:rPr lang="en-US" dirty="0" smtClean="0"/>
              <a:t>  B. $100 delivery</a:t>
            </a:r>
          </a:p>
          <a:p>
            <a:pPr>
              <a:buNone/>
            </a:pPr>
            <a:r>
              <a:rPr lang="en-US" dirty="0" smtClean="0"/>
              <a:t>  C. A wide selection</a:t>
            </a:r>
          </a:p>
          <a:p>
            <a:pPr>
              <a:buNone/>
            </a:pPr>
            <a:r>
              <a:rPr lang="en-US" dirty="0" smtClean="0"/>
              <a:t>  D. A furniture store</a:t>
            </a:r>
          </a:p>
          <a:p>
            <a:pPr>
              <a:buNone/>
            </a:pPr>
            <a:endParaRPr lang="en-US" dirty="0" smtClean="0"/>
          </a:p>
          <a:p>
            <a:pPr>
              <a:buNone/>
            </a:pPr>
            <a:r>
              <a:rPr lang="en-US" b="1" dirty="0" smtClean="0"/>
              <a:t>23) When is the advertised event taking place?</a:t>
            </a:r>
          </a:p>
          <a:p>
            <a:pPr>
              <a:buNone/>
            </a:pPr>
            <a:r>
              <a:rPr lang="en-US" dirty="0" smtClean="0"/>
              <a:t>  A. From 9-6 Friday</a:t>
            </a:r>
          </a:p>
          <a:p>
            <a:pPr>
              <a:buNone/>
            </a:pPr>
            <a:r>
              <a:rPr lang="en-US" dirty="0" smtClean="0"/>
              <a:t>  B. From 8-7 Sunday</a:t>
            </a:r>
          </a:p>
          <a:p>
            <a:pPr>
              <a:buNone/>
            </a:pPr>
            <a:r>
              <a:rPr lang="en-US" dirty="0" smtClean="0"/>
              <a:t>  C. This weekend</a:t>
            </a:r>
          </a:p>
          <a:p>
            <a:pPr>
              <a:buNone/>
            </a:pPr>
            <a:r>
              <a:rPr lang="en-US" dirty="0" smtClean="0"/>
              <a:t>  D. Next week</a:t>
            </a:r>
          </a:p>
          <a:p>
            <a:pPr>
              <a:buNone/>
            </a:pPr>
            <a:endParaRPr lang="en-US" dirty="0" smtClean="0"/>
          </a:p>
          <a:p>
            <a:pPr>
              <a:buNone/>
            </a:pPr>
            <a:r>
              <a:rPr lang="en-US" b="1" dirty="0" smtClean="0"/>
              <a:t>24) What does the speaker suggest?</a:t>
            </a:r>
          </a:p>
          <a:p>
            <a:pPr>
              <a:buNone/>
            </a:pPr>
            <a:r>
              <a:rPr lang="en-US" dirty="0" smtClean="0"/>
              <a:t>  A. Coming to Coleman Brothers</a:t>
            </a:r>
          </a:p>
          <a:p>
            <a:pPr>
              <a:buNone/>
            </a:pPr>
            <a:r>
              <a:rPr lang="en-US" dirty="0" smtClean="0"/>
              <a:t>  B. Calling for more information</a:t>
            </a:r>
          </a:p>
          <a:p>
            <a:pPr>
              <a:buNone/>
            </a:pPr>
            <a:r>
              <a:rPr lang="en-US" dirty="0" smtClean="0"/>
              <a:t>  C. Getting free credit</a:t>
            </a:r>
          </a:p>
          <a:p>
            <a:pPr>
              <a:buNone/>
            </a:pPr>
            <a:r>
              <a:rPr lang="en-US" dirty="0" smtClean="0"/>
              <a:t>  D. Visiting the website</a:t>
            </a:r>
          </a:p>
          <a:p>
            <a:pPr>
              <a:buNone/>
            </a:pP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a:buNone/>
            </a:pPr>
            <a:r>
              <a:rPr lang="en-US" b="1" dirty="0" smtClean="0"/>
              <a:t>1) What are the speakers mainly discussing?</a:t>
            </a:r>
          </a:p>
          <a:p>
            <a:pPr>
              <a:buNone/>
            </a:pPr>
            <a:r>
              <a:rPr lang="en-US" dirty="0" smtClean="0"/>
              <a:t>  A. The price of electronics </a:t>
            </a:r>
          </a:p>
          <a:p>
            <a:pPr>
              <a:buNone/>
            </a:pPr>
            <a:r>
              <a:rPr lang="en-US" dirty="0" smtClean="0"/>
              <a:t>  B. Different TV brands</a:t>
            </a:r>
          </a:p>
          <a:p>
            <a:pPr>
              <a:buNone/>
            </a:pPr>
            <a:r>
              <a:rPr lang="en-US" dirty="0" smtClean="0"/>
              <a:t>  C. Where to buy a television</a:t>
            </a:r>
          </a:p>
          <a:p>
            <a:pPr>
              <a:buNone/>
            </a:pPr>
            <a:r>
              <a:rPr lang="en-US" dirty="0" smtClean="0"/>
              <a:t>  D. The cost of MP-4s</a:t>
            </a:r>
            <a:br>
              <a:rPr lang="en-US" dirty="0" smtClean="0"/>
            </a:br>
            <a:endParaRPr lang="en-US" u="sng" dirty="0" smtClean="0"/>
          </a:p>
          <a:p>
            <a:pPr>
              <a:buNone/>
            </a:pPr>
            <a:r>
              <a:rPr lang="en-US" b="1" dirty="0" smtClean="0"/>
              <a:t>2) What does the man want to do?</a:t>
            </a:r>
          </a:p>
          <a:p>
            <a:pPr>
              <a:buNone/>
            </a:pPr>
            <a:r>
              <a:rPr lang="en-US" dirty="0" smtClean="0"/>
              <a:t>  A. Compare prices</a:t>
            </a:r>
          </a:p>
          <a:p>
            <a:pPr>
              <a:buNone/>
            </a:pPr>
            <a:r>
              <a:rPr lang="en-US" dirty="0" smtClean="0"/>
              <a:t>  B. Pay $399</a:t>
            </a:r>
          </a:p>
          <a:p>
            <a:pPr>
              <a:buNone/>
            </a:pPr>
            <a:r>
              <a:rPr lang="en-US" dirty="0" smtClean="0"/>
              <a:t>  C. Buy gas</a:t>
            </a:r>
          </a:p>
          <a:p>
            <a:pPr>
              <a:buNone/>
            </a:pPr>
            <a:r>
              <a:rPr lang="en-US" dirty="0" smtClean="0"/>
              <a:t>  D. Match the price</a:t>
            </a:r>
            <a:br>
              <a:rPr lang="en-US" dirty="0" smtClean="0"/>
            </a:br>
            <a:endParaRPr lang="en-US" dirty="0" smtClean="0"/>
          </a:p>
          <a:p>
            <a:pPr>
              <a:buNone/>
            </a:pPr>
            <a:r>
              <a:rPr lang="en-US" b="1" dirty="0" smtClean="0"/>
              <a:t>3) Where is this conversation probably taking place?</a:t>
            </a:r>
          </a:p>
          <a:p>
            <a:pPr>
              <a:buNone/>
            </a:pPr>
            <a:r>
              <a:rPr lang="en-US" dirty="0" smtClean="0"/>
              <a:t>  A. In an office</a:t>
            </a:r>
          </a:p>
          <a:p>
            <a:pPr>
              <a:buNone/>
            </a:pPr>
            <a:r>
              <a:rPr lang="en-US" dirty="0" smtClean="0"/>
              <a:t>  B. In a supermarket</a:t>
            </a:r>
          </a:p>
          <a:p>
            <a:pPr>
              <a:buNone/>
            </a:pPr>
            <a:r>
              <a:rPr lang="en-US" dirty="0" smtClean="0"/>
              <a:t>  C. In an electronics store</a:t>
            </a:r>
          </a:p>
          <a:p>
            <a:pPr>
              <a:buNone/>
            </a:pPr>
            <a:r>
              <a:rPr lang="en-US" dirty="0" smtClean="0"/>
              <a:t>  D. In a warehouse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4) Who most likely are the speakers?</a:t>
            </a:r>
          </a:p>
          <a:p>
            <a:pPr>
              <a:buNone/>
            </a:pPr>
            <a:r>
              <a:rPr lang="en-US" dirty="0" smtClean="0"/>
              <a:t>  A. Roommates</a:t>
            </a:r>
          </a:p>
          <a:p>
            <a:pPr>
              <a:buNone/>
            </a:pPr>
            <a:r>
              <a:rPr lang="en-US" dirty="0" smtClean="0"/>
              <a:t>  B. Neighbors</a:t>
            </a:r>
          </a:p>
          <a:p>
            <a:pPr>
              <a:buNone/>
            </a:pPr>
            <a:r>
              <a:rPr lang="en-US" dirty="0" smtClean="0"/>
              <a:t>  C. Colleagues</a:t>
            </a:r>
          </a:p>
          <a:p>
            <a:pPr>
              <a:buNone/>
            </a:pPr>
            <a:r>
              <a:rPr lang="en-US" dirty="0" smtClean="0"/>
              <a:t>  D. Students</a:t>
            </a:r>
            <a:br>
              <a:rPr lang="en-US" dirty="0" smtClean="0"/>
            </a:br>
            <a:endParaRPr lang="en-US" dirty="0" smtClean="0"/>
          </a:p>
          <a:p>
            <a:pPr>
              <a:buNone/>
            </a:pPr>
            <a:r>
              <a:rPr lang="en-US" b="1" dirty="0" smtClean="0"/>
              <a:t>5) What does the man want?</a:t>
            </a:r>
          </a:p>
          <a:p>
            <a:pPr>
              <a:buNone/>
            </a:pPr>
            <a:r>
              <a:rPr lang="en-US" dirty="0" smtClean="0"/>
              <a:t>  A. Change for $20</a:t>
            </a:r>
          </a:p>
          <a:p>
            <a:pPr>
              <a:buNone/>
            </a:pPr>
            <a:r>
              <a:rPr lang="en-US" dirty="0" smtClean="0"/>
              <a:t>  B. Two fives and a ten</a:t>
            </a:r>
          </a:p>
          <a:p>
            <a:pPr>
              <a:buNone/>
            </a:pPr>
            <a:r>
              <a:rPr lang="en-US" dirty="0" smtClean="0"/>
              <a:t>  C. The exact amount</a:t>
            </a:r>
          </a:p>
          <a:p>
            <a:pPr>
              <a:buNone/>
            </a:pPr>
            <a:r>
              <a:rPr lang="en-US" dirty="0" smtClean="0"/>
              <a:t>  D. An inspection</a:t>
            </a:r>
            <a:br>
              <a:rPr lang="en-US" dirty="0" smtClean="0"/>
            </a:br>
            <a:endParaRPr lang="en-US" dirty="0" smtClean="0"/>
          </a:p>
          <a:p>
            <a:pPr>
              <a:buNone/>
            </a:pPr>
            <a:r>
              <a:rPr lang="en-US" b="1" dirty="0" smtClean="0"/>
              <a:t>6) What will the woman do at lunch hour?</a:t>
            </a:r>
          </a:p>
          <a:p>
            <a:pPr>
              <a:buNone/>
            </a:pPr>
            <a:r>
              <a:rPr lang="en-US" dirty="0" smtClean="0"/>
              <a:t>  A. Go to a restaurant</a:t>
            </a:r>
          </a:p>
          <a:p>
            <a:pPr>
              <a:buNone/>
            </a:pPr>
            <a:r>
              <a:rPr lang="en-US" dirty="0" smtClean="0"/>
              <a:t>  B. Service her car</a:t>
            </a:r>
          </a:p>
          <a:p>
            <a:pPr>
              <a:buNone/>
            </a:pPr>
            <a:r>
              <a:rPr lang="en-US" dirty="0" smtClean="0"/>
              <a:t>  C. Purchase emissions</a:t>
            </a:r>
          </a:p>
          <a:p>
            <a:pPr>
              <a:buNone/>
            </a:pPr>
            <a:r>
              <a:rPr lang="en-US" dirty="0" smtClean="0"/>
              <a:t>  D. Use a bank machine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7) When does the conversation take place?</a:t>
            </a:r>
          </a:p>
          <a:p>
            <a:pPr>
              <a:buNone/>
            </a:pPr>
            <a:r>
              <a:rPr lang="en-US" dirty="0" smtClean="0"/>
              <a:t>  A. During a job interview</a:t>
            </a:r>
          </a:p>
          <a:p>
            <a:pPr>
              <a:buNone/>
            </a:pPr>
            <a:r>
              <a:rPr lang="en-US" dirty="0" smtClean="0"/>
              <a:t>  B. During a lecture</a:t>
            </a:r>
          </a:p>
          <a:p>
            <a:pPr>
              <a:buNone/>
            </a:pPr>
            <a:r>
              <a:rPr lang="en-US" dirty="0" smtClean="0"/>
              <a:t>  C. During a board meeting</a:t>
            </a:r>
          </a:p>
          <a:p>
            <a:pPr>
              <a:buNone/>
            </a:pPr>
            <a:r>
              <a:rPr lang="en-US" dirty="0" smtClean="0"/>
              <a:t>  D. During a parole hearing</a:t>
            </a:r>
            <a:endParaRPr lang="fr-FR" u="sng" dirty="0"/>
          </a:p>
          <a:p>
            <a:pPr>
              <a:buNone/>
            </a:pPr>
            <a:endParaRPr lang="fr-FR" b="1" u="sng" dirty="0" smtClean="0"/>
          </a:p>
          <a:p>
            <a:pPr>
              <a:buNone/>
            </a:pPr>
            <a:r>
              <a:rPr lang="en-US" b="1" dirty="0" smtClean="0"/>
              <a:t>8) How does the woman feel about her previous job?</a:t>
            </a:r>
          </a:p>
          <a:p>
            <a:pPr>
              <a:buNone/>
            </a:pPr>
            <a:r>
              <a:rPr lang="en-US" dirty="0" smtClean="0"/>
              <a:t>  A. It was horrible</a:t>
            </a:r>
          </a:p>
          <a:p>
            <a:pPr>
              <a:buNone/>
            </a:pPr>
            <a:r>
              <a:rPr lang="en-US" dirty="0" smtClean="0"/>
              <a:t>  B. It was boring</a:t>
            </a:r>
          </a:p>
          <a:p>
            <a:pPr>
              <a:buNone/>
            </a:pPr>
            <a:r>
              <a:rPr lang="en-US" dirty="0" smtClean="0"/>
              <a:t>  C. It was stimulating</a:t>
            </a:r>
          </a:p>
          <a:p>
            <a:pPr>
              <a:buNone/>
            </a:pPr>
            <a:r>
              <a:rPr lang="en-US" dirty="0" smtClean="0"/>
              <a:t>  D. It was special</a:t>
            </a:r>
            <a:br>
              <a:rPr lang="en-US" dirty="0" smtClean="0"/>
            </a:br>
            <a:endParaRPr lang="en-US" dirty="0" smtClean="0"/>
          </a:p>
          <a:p>
            <a:pPr>
              <a:buNone/>
            </a:pPr>
            <a:r>
              <a:rPr lang="en-US" b="1" dirty="0" smtClean="0"/>
              <a:t>9) What does the woman say about the man's firm?</a:t>
            </a:r>
          </a:p>
          <a:p>
            <a:pPr>
              <a:buNone/>
            </a:pPr>
            <a:r>
              <a:rPr lang="en-US" dirty="0" smtClean="0"/>
              <a:t>  A. It does not offer enough challenge</a:t>
            </a:r>
          </a:p>
          <a:p>
            <a:pPr>
              <a:buNone/>
            </a:pPr>
            <a:r>
              <a:rPr lang="en-US" dirty="0" smtClean="0"/>
              <a:t>  B. It will pay her a lot of money</a:t>
            </a:r>
          </a:p>
          <a:p>
            <a:pPr>
              <a:buNone/>
            </a:pPr>
            <a:r>
              <a:rPr lang="en-US" dirty="0" smtClean="0"/>
              <a:t>  C. It is very well thought of</a:t>
            </a:r>
          </a:p>
          <a:p>
            <a:pPr>
              <a:buNone/>
            </a:pPr>
            <a:r>
              <a:rPr lang="en-US" dirty="0" smtClean="0"/>
              <a:t>  D. It is not what she is looking for</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10) What did Jim bring?</a:t>
            </a:r>
          </a:p>
          <a:p>
            <a:pPr>
              <a:buNone/>
            </a:pPr>
            <a:r>
              <a:rPr lang="en-US" dirty="0" smtClean="0"/>
              <a:t>  A. Melons</a:t>
            </a:r>
          </a:p>
          <a:p>
            <a:pPr>
              <a:buNone/>
            </a:pPr>
            <a:r>
              <a:rPr lang="en-US" dirty="0" smtClean="0"/>
              <a:t>  B. Chips</a:t>
            </a:r>
          </a:p>
          <a:p>
            <a:pPr>
              <a:buNone/>
            </a:pPr>
            <a:r>
              <a:rPr lang="en-US" dirty="0" smtClean="0"/>
              <a:t>  C. A cake</a:t>
            </a:r>
          </a:p>
          <a:p>
            <a:pPr>
              <a:buNone/>
            </a:pPr>
            <a:r>
              <a:rPr lang="en-US" dirty="0" smtClean="0"/>
              <a:t>  D. A salad</a:t>
            </a:r>
          </a:p>
          <a:p>
            <a:pPr>
              <a:buNone/>
            </a:pPr>
            <a:endParaRPr lang="en-US" dirty="0" smtClean="0"/>
          </a:p>
          <a:p>
            <a:pPr>
              <a:buNone/>
            </a:pPr>
            <a:r>
              <a:rPr lang="en-US" b="1" dirty="0" smtClean="0"/>
              <a:t>11) What does Tina tell Jack?</a:t>
            </a:r>
          </a:p>
          <a:p>
            <a:pPr>
              <a:buNone/>
            </a:pPr>
            <a:r>
              <a:rPr lang="en-US" dirty="0" smtClean="0"/>
              <a:t>  A. He shouldn't have brought anything</a:t>
            </a:r>
          </a:p>
          <a:p>
            <a:pPr>
              <a:buNone/>
            </a:pPr>
            <a:r>
              <a:rPr lang="en-US" dirty="0" smtClean="0"/>
              <a:t>  B. She appreciated his kindness</a:t>
            </a:r>
          </a:p>
          <a:p>
            <a:pPr>
              <a:buNone/>
            </a:pPr>
            <a:r>
              <a:rPr lang="en-US" dirty="0" smtClean="0"/>
              <a:t>  C. She doesn't like fruit salads</a:t>
            </a:r>
          </a:p>
          <a:p>
            <a:pPr>
              <a:buNone/>
            </a:pPr>
            <a:r>
              <a:rPr lang="en-US" dirty="0" smtClean="0"/>
              <a:t>  D. She deserves an apology</a:t>
            </a:r>
            <a:br>
              <a:rPr lang="en-US" dirty="0" smtClean="0"/>
            </a:br>
            <a:endParaRPr lang="en-US" dirty="0" smtClean="0"/>
          </a:p>
          <a:p>
            <a:pPr>
              <a:buNone/>
            </a:pPr>
            <a:r>
              <a:rPr lang="en-US" b="1" dirty="0" smtClean="0"/>
              <a:t>12) What is Tina doing?</a:t>
            </a:r>
          </a:p>
          <a:p>
            <a:pPr>
              <a:buNone/>
            </a:pPr>
            <a:r>
              <a:rPr lang="en-US" dirty="0" smtClean="0"/>
              <a:t>  A. Grilling steak</a:t>
            </a:r>
          </a:p>
          <a:p>
            <a:pPr>
              <a:buNone/>
            </a:pPr>
            <a:r>
              <a:rPr lang="en-US" dirty="0" smtClean="0"/>
              <a:t>  B. Making dessert</a:t>
            </a:r>
          </a:p>
          <a:p>
            <a:pPr>
              <a:buNone/>
            </a:pPr>
            <a:r>
              <a:rPr lang="en-US" dirty="0" smtClean="0"/>
              <a:t>  C. Mixing drinks</a:t>
            </a:r>
          </a:p>
          <a:p>
            <a:pPr>
              <a:buNone/>
            </a:pPr>
            <a:r>
              <a:rPr lang="en-US" dirty="0" smtClean="0"/>
              <a:t>  D. Cooking vegetables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13) Who is the intended audience?</a:t>
            </a:r>
          </a:p>
          <a:p>
            <a:pPr>
              <a:buNone/>
            </a:pPr>
            <a:r>
              <a:rPr lang="en-US" dirty="0" smtClean="0"/>
              <a:t>  A. Radio listeners</a:t>
            </a:r>
          </a:p>
          <a:p>
            <a:pPr>
              <a:buNone/>
            </a:pPr>
            <a:r>
              <a:rPr lang="en-US" dirty="0" smtClean="0"/>
              <a:t>  B. TV viewers</a:t>
            </a:r>
          </a:p>
          <a:p>
            <a:pPr>
              <a:buNone/>
            </a:pPr>
            <a:r>
              <a:rPr lang="en-US" dirty="0" smtClean="0"/>
              <a:t>  C. Football fans</a:t>
            </a:r>
          </a:p>
          <a:p>
            <a:pPr>
              <a:buNone/>
            </a:pPr>
            <a:r>
              <a:rPr lang="en-US" dirty="0" smtClean="0"/>
              <a:t>  D. Movie patrons</a:t>
            </a:r>
            <a:endParaRPr lang="en-US" u="sng" dirty="0" smtClean="0"/>
          </a:p>
          <a:p>
            <a:pPr>
              <a:buNone/>
            </a:pPr>
            <a:endParaRPr lang="en-US" dirty="0" smtClean="0"/>
          </a:p>
          <a:p>
            <a:pPr>
              <a:buNone/>
            </a:pPr>
            <a:r>
              <a:rPr lang="en-US" b="1" dirty="0" smtClean="0"/>
              <a:t>14) What is the main purpose of the report?</a:t>
            </a:r>
          </a:p>
          <a:p>
            <a:pPr>
              <a:buNone/>
            </a:pPr>
            <a:r>
              <a:rPr lang="en-US" dirty="0" smtClean="0"/>
              <a:t>  A. To present the news</a:t>
            </a:r>
          </a:p>
          <a:p>
            <a:pPr>
              <a:buNone/>
            </a:pPr>
            <a:r>
              <a:rPr lang="en-US" dirty="0" smtClean="0"/>
              <a:t>  B. To introduce Ross Dinsmore</a:t>
            </a:r>
          </a:p>
          <a:p>
            <a:pPr>
              <a:buNone/>
            </a:pPr>
            <a:r>
              <a:rPr lang="en-US" dirty="0" smtClean="0"/>
              <a:t>  C. To update traffic</a:t>
            </a:r>
          </a:p>
          <a:p>
            <a:pPr>
              <a:buNone/>
            </a:pPr>
            <a:r>
              <a:rPr lang="en-US" dirty="0" smtClean="0"/>
              <a:t>  D. To find a stalled vehicle</a:t>
            </a:r>
          </a:p>
          <a:p>
            <a:pPr>
              <a:buNone/>
            </a:pPr>
            <a:endParaRPr lang="en-US" dirty="0" smtClean="0"/>
          </a:p>
          <a:p>
            <a:pPr>
              <a:buNone/>
            </a:pPr>
            <a:r>
              <a:rPr lang="en-US" b="1" dirty="0" smtClean="0"/>
              <a:t>15) Where is the speaker now?</a:t>
            </a:r>
          </a:p>
          <a:p>
            <a:pPr>
              <a:buNone/>
            </a:pPr>
            <a:r>
              <a:rPr lang="en-US" dirty="0" smtClean="0"/>
              <a:t>  A. Inside a building</a:t>
            </a:r>
          </a:p>
          <a:p>
            <a:pPr>
              <a:buNone/>
            </a:pPr>
            <a:r>
              <a:rPr lang="en-US" dirty="0" smtClean="0"/>
              <a:t>  B. Outside near a road</a:t>
            </a:r>
          </a:p>
          <a:p>
            <a:pPr>
              <a:buNone/>
            </a:pPr>
            <a:r>
              <a:rPr lang="en-US" dirty="0" smtClean="0"/>
              <a:t>  C. In a helicopter</a:t>
            </a:r>
          </a:p>
          <a:p>
            <a:pPr>
              <a:buNone/>
            </a:pPr>
            <a:r>
              <a:rPr lang="en-US" dirty="0" smtClean="0"/>
              <a:t>  D. At his home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16) What is the main purpose of the announcement?</a:t>
            </a:r>
          </a:p>
          <a:p>
            <a:pPr>
              <a:buNone/>
            </a:pPr>
            <a:r>
              <a:rPr lang="en-US" dirty="0" smtClean="0"/>
              <a:t>  A. To welcome shoppers</a:t>
            </a:r>
          </a:p>
          <a:p>
            <a:pPr>
              <a:buNone/>
            </a:pPr>
            <a:r>
              <a:rPr lang="en-US" dirty="0" smtClean="0"/>
              <a:t>  B. To declare "bargain days“</a:t>
            </a:r>
          </a:p>
          <a:p>
            <a:pPr>
              <a:buNone/>
            </a:pPr>
            <a:r>
              <a:rPr lang="en-US" dirty="0" smtClean="0"/>
              <a:t>  C. To promote special discounts</a:t>
            </a:r>
          </a:p>
          <a:p>
            <a:pPr>
              <a:buNone/>
            </a:pPr>
            <a:r>
              <a:rPr lang="en-US" dirty="0" smtClean="0"/>
              <a:t>  D. To explain how to get help</a:t>
            </a:r>
          </a:p>
          <a:p>
            <a:pPr>
              <a:buNone/>
            </a:pPr>
            <a:endParaRPr lang="en-US" dirty="0" smtClean="0"/>
          </a:p>
          <a:p>
            <a:pPr>
              <a:buNone/>
            </a:pPr>
            <a:r>
              <a:rPr lang="en-US" b="1" dirty="0" smtClean="0"/>
              <a:t>17) What should shoppers look for?</a:t>
            </a:r>
            <a:r>
              <a:rPr lang="fr-FR" u="sng" dirty="0" smtClean="0">
                <a:hlinkClick r:id="rId3"/>
              </a:rPr>
              <a:t> </a:t>
            </a:r>
            <a:endParaRPr lang="fr-FR" u="sng" dirty="0" smtClean="0"/>
          </a:p>
          <a:p>
            <a:pPr>
              <a:buNone/>
            </a:pPr>
            <a:r>
              <a:rPr lang="fr-FR" dirty="0"/>
              <a:t> </a:t>
            </a:r>
            <a:r>
              <a:rPr lang="fr-FR" dirty="0" smtClean="0"/>
              <a:t> </a:t>
            </a:r>
            <a:r>
              <a:rPr lang="en-US" dirty="0" smtClean="0"/>
              <a:t>A. Red buttons</a:t>
            </a:r>
          </a:p>
          <a:p>
            <a:pPr>
              <a:buNone/>
            </a:pPr>
            <a:r>
              <a:rPr lang="en-US" dirty="0" smtClean="0"/>
              <a:t>  B. Household goods</a:t>
            </a:r>
          </a:p>
          <a:p>
            <a:pPr>
              <a:buNone/>
            </a:pPr>
            <a:r>
              <a:rPr lang="en-US" dirty="0" smtClean="0"/>
              <a:t>  C. Customer service representatives</a:t>
            </a:r>
          </a:p>
          <a:p>
            <a:pPr>
              <a:buNone/>
            </a:pPr>
            <a:r>
              <a:rPr lang="en-US" dirty="0" smtClean="0"/>
              <a:t>  D. Orange tags</a:t>
            </a:r>
          </a:p>
          <a:p>
            <a:pPr>
              <a:buNone/>
            </a:pPr>
            <a:endParaRPr lang="en-US" dirty="0" smtClean="0"/>
          </a:p>
          <a:p>
            <a:pPr>
              <a:buNone/>
            </a:pPr>
            <a:r>
              <a:rPr lang="en-US" b="1" dirty="0" smtClean="0"/>
              <a:t>18) Where is this announcement most likely being heard?</a:t>
            </a:r>
          </a:p>
          <a:p>
            <a:pPr>
              <a:buNone/>
            </a:pPr>
            <a:r>
              <a:rPr lang="en-US" dirty="0" smtClean="0"/>
              <a:t>  A. In a pharmacy</a:t>
            </a:r>
          </a:p>
          <a:p>
            <a:pPr>
              <a:buNone/>
            </a:pPr>
            <a:r>
              <a:rPr lang="en-US" dirty="0" smtClean="0"/>
              <a:t>  B. In a grocery store</a:t>
            </a:r>
          </a:p>
          <a:p>
            <a:pPr>
              <a:buNone/>
            </a:pPr>
            <a:r>
              <a:rPr lang="en-US" dirty="0" smtClean="0"/>
              <a:t>  C. In a warehouse</a:t>
            </a:r>
          </a:p>
          <a:p>
            <a:pPr>
              <a:buNone/>
            </a:pPr>
            <a:r>
              <a:rPr lang="en-US" dirty="0" smtClean="0"/>
              <a:t>  D. In a department store</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a:buNone/>
            </a:pPr>
            <a:r>
              <a:rPr lang="en-US" b="1" dirty="0" smtClean="0"/>
              <a:t>19) Why is the speaker calling?</a:t>
            </a:r>
          </a:p>
          <a:p>
            <a:pPr>
              <a:buNone/>
            </a:pPr>
            <a:r>
              <a:rPr lang="en-US" dirty="0" smtClean="0"/>
              <a:t>  A. He's responding to an advertisement</a:t>
            </a:r>
          </a:p>
          <a:p>
            <a:pPr>
              <a:buNone/>
            </a:pPr>
            <a:r>
              <a:rPr lang="en-US" dirty="0" smtClean="0"/>
              <a:t>  B. He's soliciting donations</a:t>
            </a:r>
          </a:p>
          <a:p>
            <a:pPr>
              <a:buNone/>
            </a:pPr>
            <a:r>
              <a:rPr lang="en-US" dirty="0" smtClean="0"/>
              <a:t>  C. He wants to sell his automobile</a:t>
            </a:r>
          </a:p>
          <a:p>
            <a:pPr>
              <a:buNone/>
            </a:pPr>
            <a:r>
              <a:rPr lang="en-US" dirty="0" smtClean="0"/>
              <a:t>  D. He wants to introduce himself</a:t>
            </a:r>
          </a:p>
          <a:p>
            <a:pPr>
              <a:buNone/>
            </a:pPr>
            <a:endParaRPr lang="en-US" dirty="0" smtClean="0"/>
          </a:p>
          <a:p>
            <a:pPr>
              <a:buNone/>
            </a:pPr>
            <a:r>
              <a:rPr lang="en-US" b="1" dirty="0" smtClean="0"/>
              <a:t>20) What will the listener probably do next?</a:t>
            </a:r>
          </a:p>
          <a:p>
            <a:pPr>
              <a:buNone/>
            </a:pPr>
            <a:r>
              <a:rPr lang="en-US" dirty="0" smtClean="0"/>
              <a:t>  A. Sell his Hyashi</a:t>
            </a:r>
          </a:p>
          <a:p>
            <a:pPr>
              <a:buNone/>
            </a:pPr>
            <a:r>
              <a:rPr lang="en-US" dirty="0" smtClean="0"/>
              <a:t>  B. Return the phone call</a:t>
            </a:r>
          </a:p>
          <a:p>
            <a:pPr>
              <a:buNone/>
            </a:pPr>
            <a:r>
              <a:rPr lang="en-US" dirty="0" smtClean="0"/>
              <a:t>  C. Place an advertisement</a:t>
            </a:r>
          </a:p>
          <a:p>
            <a:pPr>
              <a:buNone/>
            </a:pPr>
            <a:r>
              <a:rPr lang="en-US" dirty="0" smtClean="0"/>
              <a:t>  D. Send an e-mail</a:t>
            </a:r>
          </a:p>
          <a:p>
            <a:pPr>
              <a:buNone/>
            </a:pPr>
            <a:endParaRPr lang="en-US" dirty="0" smtClean="0"/>
          </a:p>
          <a:p>
            <a:pPr>
              <a:buNone/>
            </a:pPr>
            <a:r>
              <a:rPr lang="en-US" b="1" dirty="0" smtClean="0"/>
              <a:t>21) What does the speaker ask the listener to do?</a:t>
            </a:r>
          </a:p>
          <a:p>
            <a:pPr>
              <a:buNone/>
            </a:pPr>
            <a:r>
              <a:rPr lang="en-US" dirty="0" smtClean="0"/>
              <a:t>  A. Sell him a car</a:t>
            </a:r>
          </a:p>
          <a:p>
            <a:pPr>
              <a:buNone/>
            </a:pPr>
            <a:r>
              <a:rPr lang="en-US" dirty="0" smtClean="0"/>
              <a:t>  B. Give him a ride</a:t>
            </a:r>
          </a:p>
          <a:p>
            <a:pPr>
              <a:buNone/>
            </a:pPr>
            <a:r>
              <a:rPr lang="en-US" dirty="0" smtClean="0"/>
              <a:t>  C. Call him back</a:t>
            </a:r>
          </a:p>
          <a:p>
            <a:pPr>
              <a:buNone/>
            </a:pPr>
            <a:r>
              <a:rPr lang="en-US" dirty="0" smtClean="0"/>
              <a:t>  D. Take a message</a:t>
            </a:r>
          </a:p>
          <a:p>
            <a:pPr>
              <a:buNone/>
            </a:pP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147</TotalTime>
  <Words>1287</Words>
  <Application>Microsoft Office PowerPoint</Application>
  <PresentationFormat>On-screen Show (4:3)</PresentationFormat>
  <Paragraphs>170</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85</cp:revision>
  <dcterms:created xsi:type="dcterms:W3CDTF">2014-01-24T11:58:09Z</dcterms:created>
  <dcterms:modified xsi:type="dcterms:W3CDTF">2015-05-21T11:20:05Z</dcterms:modified>
</cp:coreProperties>
</file>