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4" r:id="rId2"/>
    <p:sldId id="265" r:id="rId3"/>
    <p:sldId id="257" r:id="rId4"/>
    <p:sldId id="258" r:id="rId5"/>
    <p:sldId id="259" r:id="rId6"/>
    <p:sldId id="260" r:id="rId7"/>
    <p:sldId id="266" r:id="rId8"/>
    <p:sldId id="270" r:id="rId9"/>
    <p:sldId id="268" r:id="rId10"/>
    <p:sldId id="269"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44" autoAdjust="0"/>
  </p:normalViewPr>
  <p:slideViewPr>
    <p:cSldViewPr>
      <p:cViewPr varScale="1">
        <p:scale>
          <a:sx n="70" d="100"/>
          <a:sy n="70" d="100"/>
        </p:scale>
        <p:origin x="-138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33A7B6-9BC3-49BD-94C3-90CAF76A70C1}" type="datetimeFigureOut">
              <a:rPr lang="en-US" smtClean="0"/>
              <a:pPr/>
              <a:t>5/21/2015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45EFB9-00E6-4F68-93EF-365E27EB66B2}" type="slidenum">
              <a:rPr lang="en-US" smtClean="0"/>
              <a:pPr/>
              <a:t>‹#›</a:t>
            </a:fld>
            <a:endParaRPr lang="en-US"/>
          </a:p>
        </p:txBody>
      </p:sp>
    </p:spTree>
    <p:extLst>
      <p:ext uri="{BB962C8B-B14F-4D97-AF65-F5344CB8AC3E}">
        <p14:creationId xmlns:p14="http://schemas.microsoft.com/office/powerpoint/2010/main" val="1211659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Yes, I had a problem with one of your agents yesterday. She was terribly rude to me.</a:t>
            </a:r>
            <a:r>
              <a:rPr lang="en-US" dirty="0" smtClean="0"/>
              <a:t/>
            </a:r>
            <a:br>
              <a:rPr lang="en-US" dirty="0" smtClean="0"/>
            </a:br>
            <a:r>
              <a:rPr lang="en-US" sz="1200" b="0" i="0" kern="1200" dirty="0" smtClean="0">
                <a:solidFill>
                  <a:schemeClr val="tx1"/>
                </a:solidFill>
                <a:latin typeface="+mn-lt"/>
                <a:ea typeface="+mn-ea"/>
                <a:cs typeface="+mn-cs"/>
              </a:rPr>
              <a:t>— I'm sorry to hear that. What happened?</a:t>
            </a:r>
            <a:r>
              <a:rPr lang="en-US" dirty="0" smtClean="0"/>
              <a:t/>
            </a:r>
            <a:br>
              <a:rPr lang="en-US" dirty="0" smtClean="0"/>
            </a:br>
            <a:r>
              <a:rPr lang="en-US" sz="1200" b="0" i="0" kern="1200" dirty="0" smtClean="0">
                <a:solidFill>
                  <a:schemeClr val="tx1"/>
                </a:solidFill>
                <a:latin typeface="+mn-lt"/>
                <a:ea typeface="+mn-ea"/>
                <a:cs typeface="+mn-cs"/>
              </a:rPr>
              <a:t>— First, she seemed to ignore me, even though I was standing right in front of her counter. I stood there for five minutes before she spoke to me. Then, when I told her my toaster didn't work and I wanted my money back, she said, "sorry, all sales are final" and walked away.</a:t>
            </a:r>
            <a:r>
              <a:rPr lang="en-US" dirty="0" smtClean="0"/>
              <a:t/>
            </a:r>
            <a:br>
              <a:rPr lang="en-US" dirty="0" smtClean="0"/>
            </a:br>
            <a:r>
              <a:rPr lang="en-US" sz="1200" b="0" i="0" kern="1200" dirty="0" smtClean="0">
                <a:solidFill>
                  <a:schemeClr val="tx1"/>
                </a:solidFill>
                <a:latin typeface="+mn-lt"/>
                <a:ea typeface="+mn-ea"/>
                <a:cs typeface="+mn-cs"/>
              </a:rPr>
              <a:t>— Oh dear, that is a problem! Rest assured, that's not typical of our service. Now, if I could please get a little more information, I'll resolve this promptly for you.</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1)c  2)a  3)d</a:t>
            </a:r>
            <a:endParaRPr lang="en-US" dirty="0"/>
          </a:p>
        </p:txBody>
      </p:sp>
      <p:sp>
        <p:nvSpPr>
          <p:cNvPr id="4" name="Slide Number Placeholder 3"/>
          <p:cNvSpPr>
            <a:spLocks noGrp="1"/>
          </p:cNvSpPr>
          <p:nvPr>
            <p:ph type="sldNum" sz="quarter" idx="10"/>
          </p:nvPr>
        </p:nvSpPr>
        <p:spPr/>
        <p:txBody>
          <a:bodyPr/>
          <a:lstStyle/>
          <a:p>
            <a:fld id="{7945EFB9-00E6-4F68-93EF-365E27EB66B2}"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Did you get the memo on the new dress code? Wow. How ridiculous!</a:t>
            </a:r>
            <a:r>
              <a:rPr lang="en-US" dirty="0" smtClean="0"/>
              <a:t/>
            </a:r>
            <a:br>
              <a:rPr lang="en-US" dirty="0" smtClean="0"/>
            </a:br>
            <a:r>
              <a:rPr lang="en-US" sz="1200" b="0" i="0" kern="1200" dirty="0" smtClean="0">
                <a:solidFill>
                  <a:schemeClr val="tx1"/>
                </a:solidFill>
                <a:latin typeface="+mn-lt"/>
                <a:ea typeface="+mn-ea"/>
                <a:cs typeface="+mn-cs"/>
              </a:rPr>
              <a:t>— Yeah, I couldn't believe it. No more casual Fridays. And no more sneakers or short-sleeve shirts. We're going to be a lot more formal now.</a:t>
            </a:r>
            <a:r>
              <a:rPr lang="en-US" dirty="0" smtClean="0"/>
              <a:t/>
            </a:r>
            <a:br>
              <a:rPr lang="en-US" dirty="0" smtClean="0"/>
            </a:br>
            <a:r>
              <a:rPr lang="en-US" sz="1200" b="0" i="0" kern="1200" dirty="0" smtClean="0">
                <a:solidFill>
                  <a:schemeClr val="tx1"/>
                </a:solidFill>
                <a:latin typeface="+mn-lt"/>
                <a:ea typeface="+mn-ea"/>
                <a:cs typeface="+mn-cs"/>
              </a:rPr>
              <a:t>— Yeah, I guess management decided we look too unprofessional when customers come into the office. Which happens like what, twice a month?</a:t>
            </a:r>
            <a:r>
              <a:rPr lang="en-US" dirty="0" smtClean="0"/>
              <a:t/>
            </a:r>
            <a:br>
              <a:rPr lang="en-US" dirty="0" smtClean="0"/>
            </a:br>
            <a:r>
              <a:rPr lang="en-US" sz="1200" b="0" i="0" kern="1200" dirty="0" smtClean="0">
                <a:solidFill>
                  <a:schemeClr val="tx1"/>
                </a:solidFill>
                <a:latin typeface="+mn-lt"/>
                <a:ea typeface="+mn-ea"/>
                <a:cs typeface="+mn-cs"/>
              </a:rPr>
              <a:t>— I know. And anyway, they shouldn't judge us by our looks, they should judge us by our performance.</a:t>
            </a:r>
          </a:p>
          <a:p>
            <a:endParaRPr lang="en-US" sz="1200" b="0" i="0" kern="1200" dirty="0" smtClean="0">
              <a:solidFill>
                <a:schemeClr val="tx1"/>
              </a:solidFill>
              <a:latin typeface="+mn-lt"/>
              <a:ea typeface="+mn-ea"/>
              <a:cs typeface="+mn-cs"/>
            </a:endParaRP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4)a  5)b  6)c</a:t>
            </a:r>
            <a:endParaRPr lang="en-US" dirty="0"/>
          </a:p>
        </p:txBody>
      </p:sp>
      <p:sp>
        <p:nvSpPr>
          <p:cNvPr id="4" name="Slide Number Placeholder 3"/>
          <p:cNvSpPr>
            <a:spLocks noGrp="1"/>
          </p:cNvSpPr>
          <p:nvPr>
            <p:ph type="sldNum" sz="quarter" idx="10"/>
          </p:nvPr>
        </p:nvSpPr>
        <p:spPr/>
        <p:txBody>
          <a:bodyPr/>
          <a:lstStyle/>
          <a:p>
            <a:fld id="{7945EFB9-00E6-4F68-93EF-365E27EB66B2}"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latin typeface="+mn-lt"/>
                <a:ea typeface="+mn-ea"/>
                <a:cs typeface="+mn-cs"/>
              </a:rPr>
              <a:t>— Melanie, help! I've got a problem with the company basketball tickets for tonight's game.</a:t>
            </a:r>
            <a:br>
              <a:rPr lang="en-US" sz="1200" b="0" i="0" kern="1200" dirty="0" smtClean="0">
                <a:solidFill>
                  <a:schemeClr val="tx1"/>
                </a:solidFill>
                <a:latin typeface="+mn-lt"/>
                <a:ea typeface="+mn-ea"/>
                <a:cs typeface="+mn-cs"/>
              </a:rPr>
            </a:br>
            <a:r>
              <a:rPr lang="en-US" sz="1200" b="0" i="0" kern="1200" dirty="0" smtClean="0">
                <a:solidFill>
                  <a:schemeClr val="tx1"/>
                </a:solidFill>
                <a:latin typeface="+mn-lt"/>
                <a:ea typeface="+mn-ea"/>
                <a:cs typeface="+mn-cs"/>
              </a:rPr>
              <a:t>— What's the matter?</a:t>
            </a:r>
            <a:br>
              <a:rPr lang="en-US" sz="1200" b="0" i="0" kern="1200" dirty="0" smtClean="0">
                <a:solidFill>
                  <a:schemeClr val="tx1"/>
                </a:solidFill>
                <a:latin typeface="+mn-lt"/>
                <a:ea typeface="+mn-ea"/>
                <a:cs typeface="+mn-cs"/>
              </a:rPr>
            </a:br>
            <a:r>
              <a:rPr lang="en-US" sz="1200" b="0" i="0" kern="1200" dirty="0" smtClean="0">
                <a:solidFill>
                  <a:schemeClr val="tx1"/>
                </a:solidFill>
                <a:latin typeface="+mn-lt"/>
                <a:ea typeface="+mn-ea"/>
                <a:cs typeface="+mn-cs"/>
              </a:rPr>
              <a:t>— I booked our suite last month to take our Tokyo partners to tonight's game. But Mr. Bradley called a few minutes ago, and he needs the suite for important clients on the Pennington account. I've already invited the Tokyo guys to the game. What should I do?</a:t>
            </a:r>
            <a:br>
              <a:rPr lang="en-US" sz="1200" b="0" i="0" kern="1200" dirty="0" smtClean="0">
                <a:solidFill>
                  <a:schemeClr val="tx1"/>
                </a:solidFill>
                <a:latin typeface="+mn-lt"/>
                <a:ea typeface="+mn-ea"/>
                <a:cs typeface="+mn-cs"/>
              </a:rPr>
            </a:br>
            <a:r>
              <a:rPr lang="en-US" sz="1200" b="0" i="0" kern="1200" dirty="0" smtClean="0">
                <a:solidFill>
                  <a:schemeClr val="tx1"/>
                </a:solidFill>
                <a:latin typeface="+mn-lt"/>
                <a:ea typeface="+mn-ea"/>
                <a:cs typeface="+mn-cs"/>
              </a:rPr>
              <a:t>— Let me call my friend at </a:t>
            </a:r>
            <a:r>
              <a:rPr lang="en-US" sz="1200" b="0" i="0" kern="1200" dirty="0" err="1" smtClean="0">
                <a:solidFill>
                  <a:schemeClr val="tx1"/>
                </a:solidFill>
                <a:latin typeface="+mn-lt"/>
                <a:ea typeface="+mn-ea"/>
                <a:cs typeface="+mn-cs"/>
              </a:rPr>
              <a:t>Boomington's</a:t>
            </a:r>
            <a:r>
              <a:rPr lang="en-US" sz="1200" b="0" i="0" kern="1200" dirty="0" smtClean="0">
                <a:solidFill>
                  <a:schemeClr val="tx1"/>
                </a:solidFill>
                <a:latin typeface="+mn-lt"/>
                <a:ea typeface="+mn-ea"/>
                <a:cs typeface="+mn-cs"/>
              </a:rPr>
              <a:t>. Their company suite is next to ours. Maybe I can round up a couple of extra tickets.</a:t>
            </a:r>
          </a:p>
          <a:p>
            <a:endParaRPr lang="en-US" dirty="0" smtClean="0"/>
          </a:p>
          <a:p>
            <a:r>
              <a:rPr lang="en-US" dirty="0" smtClean="0"/>
              <a:t>Answers  -- 7)c</a:t>
            </a:r>
            <a:r>
              <a:rPr lang="en-US" baseline="0" dirty="0" smtClean="0"/>
              <a:t>   </a:t>
            </a:r>
            <a:r>
              <a:rPr lang="en-US" dirty="0" smtClean="0"/>
              <a:t>8)d</a:t>
            </a:r>
            <a:r>
              <a:rPr lang="en-US" baseline="0" dirty="0" smtClean="0"/>
              <a:t>  </a:t>
            </a:r>
            <a:r>
              <a:rPr lang="en-US" dirty="0" smtClean="0"/>
              <a:t>9)a</a:t>
            </a:r>
            <a:endParaRPr lang="en-US" dirty="0"/>
          </a:p>
        </p:txBody>
      </p:sp>
      <p:sp>
        <p:nvSpPr>
          <p:cNvPr id="4" name="Slide Number Placeholder 3"/>
          <p:cNvSpPr>
            <a:spLocks noGrp="1"/>
          </p:cNvSpPr>
          <p:nvPr>
            <p:ph type="sldNum" sz="quarter" idx="10"/>
          </p:nvPr>
        </p:nvSpPr>
        <p:spPr/>
        <p:txBody>
          <a:bodyPr/>
          <a:lstStyle/>
          <a:p>
            <a:fld id="{7945EFB9-00E6-4F68-93EF-365E27EB66B2}"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Could I speak to Mr. Redfern please?</a:t>
            </a:r>
            <a:r>
              <a:rPr lang="en-US" dirty="0" smtClean="0"/>
              <a:t/>
            </a:r>
            <a:br>
              <a:rPr lang="en-US" dirty="0" smtClean="0"/>
            </a:br>
            <a:r>
              <a:rPr lang="en-US" sz="1200" b="0" i="0" kern="1200" dirty="0" smtClean="0">
                <a:solidFill>
                  <a:schemeClr val="tx1"/>
                </a:solidFill>
                <a:latin typeface="+mn-lt"/>
                <a:ea typeface="+mn-ea"/>
                <a:cs typeface="+mn-cs"/>
              </a:rPr>
              <a:t>— Mr. Redfern is away from the office. Could I help you with anything?</a:t>
            </a:r>
            <a:r>
              <a:rPr lang="en-US" dirty="0" smtClean="0"/>
              <a:t/>
            </a:r>
            <a:br>
              <a:rPr lang="en-US" dirty="0" smtClean="0"/>
            </a:br>
            <a:r>
              <a:rPr lang="en-US" sz="1200" b="0" i="0" kern="1200" dirty="0" smtClean="0">
                <a:solidFill>
                  <a:schemeClr val="tx1"/>
                </a:solidFill>
                <a:latin typeface="+mn-lt"/>
                <a:ea typeface="+mn-ea"/>
                <a:cs typeface="+mn-cs"/>
              </a:rPr>
              <a:t>— Maybe. My name is Lisa Lang with </a:t>
            </a:r>
            <a:r>
              <a:rPr lang="en-US" sz="1200" b="0" i="0" kern="1200" dirty="0" err="1" smtClean="0">
                <a:solidFill>
                  <a:schemeClr val="tx1"/>
                </a:solidFill>
                <a:latin typeface="+mn-lt"/>
                <a:ea typeface="+mn-ea"/>
                <a:cs typeface="+mn-cs"/>
              </a:rPr>
              <a:t>OfficePro</a:t>
            </a:r>
            <a:r>
              <a:rPr lang="en-US" sz="1200" b="0" i="0" kern="1200" dirty="0" smtClean="0">
                <a:solidFill>
                  <a:schemeClr val="tx1"/>
                </a:solidFill>
                <a:latin typeface="+mn-lt"/>
                <a:ea typeface="+mn-ea"/>
                <a:cs typeface="+mn-cs"/>
              </a:rPr>
              <a:t>. You see, we ordered two crates of copy paper and a crate of printer ink last week, and I wanted to and I wanted to add another crate of paper and two more cases of ink.</a:t>
            </a:r>
            <a:r>
              <a:rPr lang="en-US" dirty="0" smtClean="0"/>
              <a:t/>
            </a:r>
            <a:br>
              <a:rPr lang="en-US" dirty="0" smtClean="0"/>
            </a:br>
            <a:r>
              <a:rPr lang="en-US" sz="1200" b="0" i="0" kern="1200" dirty="0" smtClean="0">
                <a:solidFill>
                  <a:schemeClr val="tx1"/>
                </a:solidFill>
                <a:latin typeface="+mn-lt"/>
                <a:ea typeface="+mn-ea"/>
                <a:cs typeface="+mn-cs"/>
              </a:rPr>
              <a:t>— OK, let me transfer you to Peggy Burnstead, Mr. </a:t>
            </a:r>
            <a:r>
              <a:rPr lang="en-US" sz="1200" b="0" i="0" kern="1200" dirty="0" err="1" smtClean="0">
                <a:solidFill>
                  <a:schemeClr val="tx1"/>
                </a:solidFill>
                <a:latin typeface="+mn-lt"/>
                <a:ea typeface="+mn-ea"/>
                <a:cs typeface="+mn-cs"/>
              </a:rPr>
              <a:t>Redfern's</a:t>
            </a:r>
            <a:r>
              <a:rPr lang="en-US" sz="1200" b="0" i="0" kern="1200" dirty="0" smtClean="0">
                <a:solidFill>
                  <a:schemeClr val="tx1"/>
                </a:solidFill>
                <a:latin typeface="+mn-lt"/>
                <a:ea typeface="+mn-ea"/>
                <a:cs typeface="+mn-cs"/>
              </a:rPr>
              <a:t> associate. She'll be able to help you.</a:t>
            </a:r>
          </a:p>
          <a:p>
            <a:endParaRPr lang="en-US" sz="1200" b="0" i="0" kern="1200" dirty="0" smtClean="0">
              <a:solidFill>
                <a:schemeClr val="tx1"/>
              </a:solidFill>
              <a:latin typeface="+mn-lt"/>
              <a:ea typeface="+mn-ea"/>
              <a:cs typeface="+mn-cs"/>
            </a:endParaRP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-- 10)c  11)b  12)a</a:t>
            </a:r>
            <a:endParaRPr lang="en-US" dirty="0"/>
          </a:p>
        </p:txBody>
      </p:sp>
      <p:sp>
        <p:nvSpPr>
          <p:cNvPr id="4" name="Slide Number Placeholder 3"/>
          <p:cNvSpPr>
            <a:spLocks noGrp="1"/>
          </p:cNvSpPr>
          <p:nvPr>
            <p:ph type="sldNum" sz="quarter" idx="10"/>
          </p:nvPr>
        </p:nvSpPr>
        <p:spPr/>
        <p:txBody>
          <a:bodyPr/>
          <a:lstStyle/>
          <a:p>
            <a:fld id="{7945EFB9-00E6-4F68-93EF-365E27EB66B2}"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Oh no. The phone company dropped my call again, right in the middle of the conversation! I'm fed up with Z-Mobile!</a:t>
            </a:r>
            <a:r>
              <a:rPr lang="en-US" dirty="0" smtClean="0"/>
              <a:t/>
            </a:r>
            <a:br>
              <a:rPr lang="en-US" dirty="0" smtClean="0"/>
            </a:br>
            <a:r>
              <a:rPr lang="en-US" sz="1200" b="0" i="0" kern="1200" dirty="0" smtClean="0">
                <a:solidFill>
                  <a:schemeClr val="tx1"/>
                </a:solidFill>
                <a:latin typeface="+mn-lt"/>
                <a:ea typeface="+mn-ea"/>
                <a:cs typeface="+mn-cs"/>
              </a:rPr>
              <a:t>— I use Rewired. I hardly ever get dropped, and long distance calls in the US and Canada are free. Plus, I can choose four friends to talk with each month as long as I like.</a:t>
            </a:r>
            <a:r>
              <a:rPr lang="en-US" dirty="0" smtClean="0"/>
              <a:t/>
            </a:r>
            <a:br>
              <a:rPr lang="en-US" dirty="0" smtClean="0"/>
            </a:br>
            <a:r>
              <a:rPr lang="en-US" sz="1200" b="0" i="0" kern="1200" dirty="0" smtClean="0">
                <a:solidFill>
                  <a:schemeClr val="tx1"/>
                </a:solidFill>
                <a:latin typeface="+mn-lt"/>
                <a:ea typeface="+mn-ea"/>
                <a:cs typeface="+mn-cs"/>
              </a:rPr>
              <a:t>— Really? You get unlimited minutes with four people? How much do you pay each month?</a:t>
            </a:r>
            <a:r>
              <a:rPr lang="en-US" dirty="0" smtClean="0"/>
              <a:t/>
            </a:r>
            <a:br>
              <a:rPr lang="en-US" dirty="0" smtClean="0"/>
            </a:br>
            <a:r>
              <a:rPr lang="en-US" sz="1200" b="0" i="0" kern="1200" dirty="0" smtClean="0">
                <a:solidFill>
                  <a:schemeClr val="tx1"/>
                </a:solidFill>
                <a:latin typeface="+mn-lt"/>
                <a:ea typeface="+mn-ea"/>
                <a:cs typeface="+mn-cs"/>
              </a:rPr>
              <a:t>— I pay a flat fee of $70 for up to 700 minutes, but you can choose pay-as-you go plans too. I really like Rewired. You should check it out.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13)b  14)c  15)b</a:t>
            </a:r>
            <a:endParaRPr lang="en-US" dirty="0"/>
          </a:p>
        </p:txBody>
      </p:sp>
      <p:sp>
        <p:nvSpPr>
          <p:cNvPr id="4" name="Slide Number Placeholder 3"/>
          <p:cNvSpPr>
            <a:spLocks noGrp="1"/>
          </p:cNvSpPr>
          <p:nvPr>
            <p:ph type="sldNum" sz="quarter" idx="10"/>
          </p:nvPr>
        </p:nvSpPr>
        <p:spPr/>
        <p:txBody>
          <a:bodyPr/>
          <a:lstStyle/>
          <a:p>
            <a:fld id="{7945EFB9-00E6-4F68-93EF-365E27EB66B2}"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I'm trying to reach Mitch Graham. Could you connect me to his extension, please?</a:t>
            </a:r>
            <a:r>
              <a:rPr lang="en-US" dirty="0" smtClean="0"/>
              <a:t/>
            </a:r>
            <a:br>
              <a:rPr lang="en-US" dirty="0" smtClean="0"/>
            </a:br>
            <a:r>
              <a:rPr lang="en-US" sz="1200" b="0" i="0" kern="1200" dirty="0" smtClean="0">
                <a:solidFill>
                  <a:schemeClr val="tx1"/>
                </a:solidFill>
                <a:latin typeface="+mn-lt"/>
                <a:ea typeface="+mn-ea"/>
                <a:cs typeface="+mn-cs"/>
              </a:rPr>
              <a:t>— I'm sorry sir, but Mr. Graham is out of the office until Wednesday. Could I connect you to someone else?</a:t>
            </a:r>
            <a:r>
              <a:rPr lang="en-US" dirty="0" smtClean="0"/>
              <a:t/>
            </a:r>
            <a:br>
              <a:rPr lang="en-US" dirty="0" smtClean="0"/>
            </a:br>
            <a:r>
              <a:rPr lang="en-US" sz="1200" b="0" i="0" kern="1200" dirty="0" smtClean="0">
                <a:solidFill>
                  <a:schemeClr val="tx1"/>
                </a:solidFill>
                <a:latin typeface="+mn-lt"/>
                <a:ea typeface="+mn-ea"/>
                <a:cs typeface="+mn-cs"/>
              </a:rPr>
              <a:t>— I'm not sure. Mitch is in charge of our account. I'm with Precious Pet Shop, and I'm calling to order three cases of dog food. We need them by the end of the week.</a:t>
            </a:r>
            <a:r>
              <a:rPr lang="en-US" dirty="0" smtClean="0"/>
              <a:t/>
            </a:r>
            <a:br>
              <a:rPr lang="en-US" dirty="0" smtClean="0"/>
            </a:br>
            <a:r>
              <a:rPr lang="en-US" sz="1200" b="0" i="0" kern="1200" dirty="0" smtClean="0">
                <a:solidFill>
                  <a:schemeClr val="tx1"/>
                </a:solidFill>
                <a:latin typeface="+mn-lt"/>
                <a:ea typeface="+mn-ea"/>
                <a:cs typeface="+mn-cs"/>
              </a:rPr>
              <a:t>— Oh I see. In that case, I'll put you through to Ms. Crockett, our product department manager. She should be able to take your order and get the dog food shipped right out to you.</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-- 16)a  17)a  18)b</a:t>
            </a:r>
            <a:endParaRPr lang="en-US" dirty="0"/>
          </a:p>
        </p:txBody>
      </p:sp>
      <p:sp>
        <p:nvSpPr>
          <p:cNvPr id="4" name="Slide Number Placeholder 3"/>
          <p:cNvSpPr>
            <a:spLocks noGrp="1"/>
          </p:cNvSpPr>
          <p:nvPr>
            <p:ph type="sldNum" sz="quarter" idx="10"/>
          </p:nvPr>
        </p:nvSpPr>
        <p:spPr/>
        <p:txBody>
          <a:bodyPr/>
          <a:lstStyle/>
          <a:p>
            <a:fld id="{7945EFB9-00E6-4F68-93EF-365E27EB66B2}"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I'll take two. Here you are.</a:t>
            </a:r>
            <a:r>
              <a:rPr lang="en-US" dirty="0" smtClean="0"/>
              <a:t/>
            </a:r>
            <a:br>
              <a:rPr lang="en-US" dirty="0" smtClean="0"/>
            </a:br>
            <a:r>
              <a:rPr lang="en-US" sz="1200" b="0" i="0" kern="1200" dirty="0" smtClean="0">
                <a:solidFill>
                  <a:schemeClr val="tx1"/>
                </a:solidFill>
                <a:latin typeface="+mn-lt"/>
                <a:ea typeface="+mn-ea"/>
                <a:cs typeface="+mn-cs"/>
              </a:rPr>
              <a:t>— Do you have any smaller bills? I'm afraid I don't have change for a hundred.</a:t>
            </a:r>
            <a:r>
              <a:rPr lang="en-US" dirty="0" smtClean="0"/>
              <a:t/>
            </a:r>
            <a:br>
              <a:rPr lang="en-US" dirty="0" smtClean="0"/>
            </a:br>
            <a:r>
              <a:rPr lang="en-US" sz="1200" b="0" i="0" kern="1200" dirty="0" smtClean="0">
                <a:solidFill>
                  <a:schemeClr val="tx1"/>
                </a:solidFill>
                <a:latin typeface="+mn-lt"/>
                <a:ea typeface="+mn-ea"/>
                <a:cs typeface="+mn-cs"/>
              </a:rPr>
              <a:t>— I'm sorry, I don't. And I don't have my checkbook with me either. Do you accept credit cards?</a:t>
            </a:r>
            <a:r>
              <a:rPr lang="en-US" dirty="0" smtClean="0"/>
              <a:t/>
            </a:r>
            <a:br>
              <a:rPr lang="en-US" dirty="0" smtClean="0"/>
            </a:br>
            <a:r>
              <a:rPr lang="en-US" sz="1200" b="0" i="0" kern="1200" dirty="0" smtClean="0">
                <a:solidFill>
                  <a:schemeClr val="tx1"/>
                </a:solidFill>
                <a:latin typeface="+mn-lt"/>
                <a:ea typeface="+mn-ea"/>
                <a:cs typeface="+mn-cs"/>
              </a:rPr>
              <a:t>— No, only cash and check. There's an ATM machine in the bank across the street.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-- 19)a  20)c  21)b</a:t>
            </a:r>
            <a:endParaRPr lang="en-US" dirty="0"/>
          </a:p>
        </p:txBody>
      </p:sp>
      <p:sp>
        <p:nvSpPr>
          <p:cNvPr id="4" name="Slide Number Placeholder 3"/>
          <p:cNvSpPr>
            <a:spLocks noGrp="1"/>
          </p:cNvSpPr>
          <p:nvPr>
            <p:ph type="sldNum" sz="quarter" idx="10"/>
          </p:nvPr>
        </p:nvSpPr>
        <p:spPr/>
        <p:txBody>
          <a:bodyPr/>
          <a:lstStyle/>
          <a:p>
            <a:fld id="{7945EFB9-00E6-4F68-93EF-365E27EB66B2}"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Hey Lila, is that you under all those papers?</a:t>
            </a:r>
            <a:r>
              <a:rPr lang="en-US" dirty="0" smtClean="0"/>
              <a:t/>
            </a:r>
            <a:br>
              <a:rPr lang="en-US" dirty="0" smtClean="0"/>
            </a:br>
            <a:r>
              <a:rPr lang="en-US" sz="1200" b="0" i="0" kern="1200" dirty="0" smtClean="0">
                <a:solidFill>
                  <a:schemeClr val="tx1"/>
                </a:solidFill>
                <a:latin typeface="+mn-lt"/>
                <a:ea typeface="+mn-ea"/>
                <a:cs typeface="+mn-cs"/>
              </a:rPr>
              <a:t>— Yes Brandon, it's me. I'm grading final exams for my world literature class. It's exhausting!</a:t>
            </a:r>
            <a:r>
              <a:rPr lang="en-US" dirty="0" smtClean="0"/>
              <a:t/>
            </a:r>
            <a:br>
              <a:rPr lang="en-US" dirty="0" smtClean="0"/>
            </a:br>
            <a:r>
              <a:rPr lang="en-US" sz="1200" b="0" i="0" kern="1200" dirty="0" smtClean="0">
                <a:solidFill>
                  <a:schemeClr val="tx1"/>
                </a:solidFill>
                <a:latin typeface="+mn-lt"/>
                <a:ea typeface="+mn-ea"/>
                <a:cs typeface="+mn-cs"/>
              </a:rPr>
              <a:t>— Tell me about it. I was up 'til two last night marking finals for my American History students.</a:t>
            </a:r>
            <a:r>
              <a:rPr lang="en-US" dirty="0" smtClean="0"/>
              <a:t/>
            </a:r>
            <a:br>
              <a:rPr lang="en-US" dirty="0" smtClean="0"/>
            </a:br>
            <a:r>
              <a:rPr lang="en-US" sz="1200" b="0" i="0" kern="1200" dirty="0" smtClean="0">
                <a:solidFill>
                  <a:schemeClr val="tx1"/>
                </a:solidFill>
                <a:latin typeface="+mn-lt"/>
                <a:ea typeface="+mn-ea"/>
                <a:cs typeface="+mn-cs"/>
              </a:rPr>
              <a:t>— I'll be so glad when this semester's finally over! I'm going to do nothing but sleep during the break.</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22)d  23)b  24)c</a:t>
            </a:r>
            <a:endParaRPr lang="en-US" dirty="0"/>
          </a:p>
        </p:txBody>
      </p:sp>
      <p:sp>
        <p:nvSpPr>
          <p:cNvPr id="4" name="Slide Number Placeholder 3"/>
          <p:cNvSpPr>
            <a:spLocks noGrp="1"/>
          </p:cNvSpPr>
          <p:nvPr>
            <p:ph type="sldNum" sz="quarter" idx="10"/>
          </p:nvPr>
        </p:nvSpPr>
        <p:spPr/>
        <p:txBody>
          <a:bodyPr/>
          <a:lstStyle/>
          <a:p>
            <a:fld id="{7945EFB9-00E6-4F68-93EF-365E27EB66B2}"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58711" y="6526213"/>
            <a:ext cx="1575752"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2015</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47966" y="0"/>
            <a:ext cx="4553491" cy="369332"/>
          </a:xfrm>
          <a:prstGeom prst="rect">
            <a:avLst/>
          </a:prstGeom>
          <a:noFill/>
        </p:spPr>
        <p:txBody>
          <a:bodyPr wrap="none" rtlCol="0">
            <a:spAutoFit/>
          </a:bodyPr>
          <a:lstStyle/>
          <a:p>
            <a:r>
              <a:rPr lang="en-GB" b="1" dirty="0" smtClean="0">
                <a:solidFill>
                  <a:schemeClr val="bg1"/>
                </a:solidFill>
              </a:rPr>
              <a:t>TOEIC Short Conversations Exercise 16</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87200"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0608" y="4509120"/>
            <a:ext cx="11189840" cy="2348880"/>
          </a:xfrm>
        </p:spPr>
        <p:txBody>
          <a:bodyPr/>
          <a:lstStyle/>
          <a:p>
            <a:r>
              <a:rPr lang="en-US" sz="4000" dirty="0" smtClean="0">
                <a:solidFill>
                  <a:schemeClr val="accent6">
                    <a:lumMod val="75000"/>
                  </a:schemeClr>
                </a:solidFill>
                <a:latin typeface="+mj-lt"/>
              </a:rPr>
              <a:t>SHORT CONVERSATIONS</a:t>
            </a:r>
          </a:p>
          <a:p>
            <a:r>
              <a:rPr lang="en-US" sz="4000" dirty="0" smtClean="0">
                <a:solidFill>
                  <a:schemeClr val="accent6">
                    <a:lumMod val="75000"/>
                  </a:schemeClr>
                </a:solidFill>
                <a:latin typeface="+mj-lt"/>
              </a:rPr>
              <a:t>Exercise 16</a:t>
            </a:r>
          </a:p>
          <a:p>
            <a:r>
              <a:rPr lang="en-US" sz="4000" dirty="0" smtClean="0">
                <a:solidFill>
                  <a:schemeClr val="accent6">
                    <a:lumMod val="75000"/>
                  </a:schemeClr>
                </a:solidFill>
                <a:latin typeface="+mj-lt"/>
              </a:rPr>
              <a:t> </a:t>
            </a:r>
            <a:endParaRPr lang="en-US" sz="4000" dirty="0">
              <a:solidFill>
                <a:schemeClr val="accent6">
                  <a:lumMod val="75000"/>
                </a:schemeClr>
              </a:solidFill>
              <a:latin typeface="+mj-lt"/>
            </a:endParaRPr>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22) Where do the speakers work?</a:t>
            </a:r>
          </a:p>
          <a:p>
            <a:pPr>
              <a:buNone/>
            </a:pPr>
            <a:r>
              <a:rPr lang="en-US" dirty="0" smtClean="0"/>
              <a:t>  A. At a newspaper</a:t>
            </a:r>
          </a:p>
          <a:p>
            <a:pPr>
              <a:buNone/>
            </a:pPr>
            <a:r>
              <a:rPr lang="en-US" dirty="0" smtClean="0"/>
              <a:t>  B. At a law office</a:t>
            </a:r>
          </a:p>
          <a:p>
            <a:pPr>
              <a:buNone/>
            </a:pPr>
            <a:r>
              <a:rPr lang="en-US" dirty="0" smtClean="0"/>
              <a:t>  C. At a software company</a:t>
            </a:r>
          </a:p>
          <a:p>
            <a:pPr>
              <a:buNone/>
            </a:pPr>
            <a:r>
              <a:rPr lang="en-US" dirty="0" smtClean="0"/>
              <a:t>  D. At a university</a:t>
            </a:r>
            <a:br>
              <a:rPr lang="en-US" dirty="0" smtClean="0"/>
            </a:br>
            <a:endParaRPr lang="en-US" dirty="0" smtClean="0"/>
          </a:p>
          <a:p>
            <a:pPr>
              <a:buNone/>
            </a:pPr>
            <a:r>
              <a:rPr lang="en-US" b="1" dirty="0" smtClean="0"/>
              <a:t>23) What is the main purpose of the discussion?</a:t>
            </a:r>
          </a:p>
          <a:p>
            <a:pPr>
              <a:buNone/>
            </a:pPr>
            <a:r>
              <a:rPr lang="en-US" dirty="0" smtClean="0"/>
              <a:t>  A. To debate</a:t>
            </a:r>
          </a:p>
          <a:p>
            <a:pPr>
              <a:buNone/>
            </a:pPr>
            <a:r>
              <a:rPr lang="en-US" dirty="0" smtClean="0"/>
              <a:t>  B. To commiserate</a:t>
            </a:r>
          </a:p>
          <a:p>
            <a:pPr>
              <a:buNone/>
            </a:pPr>
            <a:r>
              <a:rPr lang="en-US" dirty="0" smtClean="0"/>
              <a:t>  C. To negotiate</a:t>
            </a:r>
          </a:p>
          <a:p>
            <a:pPr>
              <a:buNone/>
            </a:pPr>
            <a:r>
              <a:rPr lang="en-US" dirty="0" smtClean="0"/>
              <a:t>  D. To plan</a:t>
            </a:r>
            <a:br>
              <a:rPr lang="en-US" dirty="0" smtClean="0"/>
            </a:br>
            <a:endParaRPr lang="en-US" dirty="0" smtClean="0"/>
          </a:p>
          <a:p>
            <a:pPr>
              <a:buNone/>
            </a:pPr>
            <a:r>
              <a:rPr lang="en-US" b="1" dirty="0" smtClean="0"/>
              <a:t>24) What does the woman plan to do?</a:t>
            </a:r>
          </a:p>
          <a:p>
            <a:pPr>
              <a:buNone/>
            </a:pPr>
            <a:r>
              <a:rPr lang="en-US" dirty="0" smtClean="0"/>
              <a:t>  A. Work</a:t>
            </a:r>
          </a:p>
          <a:p>
            <a:pPr>
              <a:buNone/>
            </a:pPr>
            <a:r>
              <a:rPr lang="en-US" dirty="0" smtClean="0"/>
              <a:t>  B. Sing</a:t>
            </a:r>
          </a:p>
          <a:p>
            <a:pPr>
              <a:buNone/>
            </a:pPr>
            <a:r>
              <a:rPr lang="en-US" dirty="0" smtClean="0"/>
              <a:t>  C. Rest</a:t>
            </a:r>
          </a:p>
          <a:p>
            <a:pPr>
              <a:buNone/>
            </a:pPr>
            <a:r>
              <a:rPr lang="en-US" dirty="0" smtClean="0"/>
              <a:t>  D. Write</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DIRECTIONS TO GIVE THE TEST</a:t>
            </a:r>
            <a:endParaRPr lang="en-US" dirty="0">
              <a:solidFill>
                <a:schemeClr val="accent2">
                  <a:lumMod val="75000"/>
                </a:schemeClr>
              </a:solidFill>
            </a:endParaRPr>
          </a:p>
        </p:txBody>
      </p:sp>
      <p:sp>
        <p:nvSpPr>
          <p:cNvPr id="3" name="Content Placeholder 2"/>
          <p:cNvSpPr>
            <a:spLocks noGrp="1"/>
          </p:cNvSpPr>
          <p:nvPr>
            <p:ph idx="1"/>
          </p:nvPr>
        </p:nvSpPr>
        <p:spPr>
          <a:xfrm>
            <a:off x="251520" y="1268760"/>
            <a:ext cx="8568000" cy="5759968"/>
          </a:xfrm>
        </p:spPr>
        <p:txBody>
          <a:bodyPr/>
          <a:lstStyle/>
          <a:p>
            <a:pPr>
              <a:buNone/>
            </a:pPr>
            <a:r>
              <a:rPr lang="en-US" dirty="0" smtClean="0"/>
              <a:t>   </a:t>
            </a:r>
          </a:p>
          <a:p>
            <a:pPr>
              <a:buNone/>
            </a:pPr>
            <a:endParaRPr lang="en-US" dirty="0" smtClean="0"/>
          </a:p>
          <a:p>
            <a:pPr>
              <a:buNone/>
            </a:pPr>
            <a:r>
              <a:rPr lang="en-US" sz="2000" dirty="0" smtClean="0"/>
              <a:t>   In this section you will find a number of listening comprehension tests which are based on the third part of the Test Of English for International Communication. These tests will help you practice and improve your business listening skills and you will also learn many new phrases.</a:t>
            </a:r>
          </a:p>
          <a:p>
            <a:pPr>
              <a:buNone/>
            </a:pPr>
            <a:r>
              <a:rPr lang="en-US" sz="2000" dirty="0" smtClean="0"/>
              <a:t>   In the audio, you will hear a short conversations. On the screen, you will see a question and four possible answers. Choose the best answer to the question.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 For what purpose is the woman talking to the man?</a:t>
            </a:r>
          </a:p>
          <a:p>
            <a:pPr>
              <a:buNone/>
            </a:pPr>
            <a:r>
              <a:rPr lang="en-US" dirty="0" smtClean="0"/>
              <a:t>  A. To congratulate</a:t>
            </a:r>
          </a:p>
          <a:p>
            <a:pPr>
              <a:buNone/>
            </a:pPr>
            <a:r>
              <a:rPr lang="en-US" dirty="0" smtClean="0"/>
              <a:t>  B. To argue</a:t>
            </a:r>
          </a:p>
          <a:p>
            <a:pPr>
              <a:buNone/>
            </a:pPr>
            <a:r>
              <a:rPr lang="en-US" dirty="0" smtClean="0"/>
              <a:t>  C. To complain</a:t>
            </a:r>
          </a:p>
          <a:p>
            <a:pPr>
              <a:buNone/>
            </a:pPr>
            <a:r>
              <a:rPr lang="en-US" dirty="0" smtClean="0"/>
              <a:t>  D. To persuade</a:t>
            </a:r>
            <a:br>
              <a:rPr lang="en-US" dirty="0" smtClean="0"/>
            </a:br>
            <a:endParaRPr lang="en-US" dirty="0" smtClean="0"/>
          </a:p>
          <a:p>
            <a:pPr>
              <a:buNone/>
            </a:pPr>
            <a:r>
              <a:rPr lang="en-US" b="1" dirty="0" smtClean="0"/>
              <a:t>2) What problem does the woman have?</a:t>
            </a:r>
          </a:p>
          <a:p>
            <a:pPr>
              <a:buNone/>
            </a:pPr>
            <a:r>
              <a:rPr lang="en-US" dirty="0" smtClean="0"/>
              <a:t>  A. Poor customer service</a:t>
            </a:r>
          </a:p>
          <a:p>
            <a:pPr>
              <a:buNone/>
            </a:pPr>
            <a:r>
              <a:rPr lang="en-US" dirty="0" smtClean="0"/>
              <a:t>  B. A defective cell phone</a:t>
            </a:r>
          </a:p>
          <a:p>
            <a:pPr>
              <a:buNone/>
            </a:pPr>
            <a:r>
              <a:rPr lang="en-US" dirty="0" smtClean="0"/>
              <a:t>  C. Lack of information</a:t>
            </a:r>
          </a:p>
          <a:p>
            <a:pPr>
              <a:buNone/>
            </a:pPr>
            <a:r>
              <a:rPr lang="en-US" dirty="0" smtClean="0"/>
              <a:t>  D. Bad personal hygiene</a:t>
            </a:r>
            <a:br>
              <a:rPr lang="en-US" dirty="0" smtClean="0"/>
            </a:br>
            <a:endParaRPr lang="en-US" dirty="0" smtClean="0"/>
          </a:p>
          <a:p>
            <a:pPr>
              <a:buNone/>
            </a:pPr>
            <a:r>
              <a:rPr lang="en-US" b="1" dirty="0" smtClean="0"/>
              <a:t>3) What does the man promise?</a:t>
            </a:r>
          </a:p>
          <a:p>
            <a:pPr>
              <a:buNone/>
            </a:pPr>
            <a:r>
              <a:rPr lang="en-US" dirty="0" smtClean="0"/>
              <a:t>  A. More information</a:t>
            </a:r>
          </a:p>
          <a:p>
            <a:pPr>
              <a:buNone/>
            </a:pPr>
            <a:r>
              <a:rPr lang="en-US" dirty="0" smtClean="0"/>
              <a:t>  B. Better service</a:t>
            </a:r>
          </a:p>
          <a:p>
            <a:pPr>
              <a:buNone/>
            </a:pPr>
            <a:r>
              <a:rPr lang="en-US" dirty="0" smtClean="0"/>
              <a:t>  C. Termination</a:t>
            </a:r>
          </a:p>
          <a:p>
            <a:pPr>
              <a:buNone/>
            </a:pPr>
            <a:r>
              <a:rPr lang="en-US" dirty="0" smtClean="0"/>
              <a:t>  D. Resolution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4) Where is the conversation most likely taking place?</a:t>
            </a:r>
          </a:p>
          <a:p>
            <a:pPr>
              <a:buNone/>
            </a:pPr>
            <a:r>
              <a:rPr lang="en-US" dirty="0" smtClean="0"/>
              <a:t>  A. In an office</a:t>
            </a:r>
          </a:p>
          <a:p>
            <a:pPr>
              <a:buNone/>
            </a:pPr>
            <a:r>
              <a:rPr lang="en-US" dirty="0" smtClean="0"/>
              <a:t>  B. In a mall</a:t>
            </a:r>
          </a:p>
          <a:p>
            <a:pPr>
              <a:buNone/>
            </a:pPr>
            <a:r>
              <a:rPr lang="en-US" dirty="0" smtClean="0"/>
              <a:t>  C. At a train station</a:t>
            </a:r>
          </a:p>
          <a:p>
            <a:pPr>
              <a:buNone/>
            </a:pPr>
            <a:r>
              <a:rPr lang="en-US" dirty="0" smtClean="0"/>
              <a:t>  D. At a hotel</a:t>
            </a:r>
            <a:br>
              <a:rPr lang="en-US" dirty="0" smtClean="0"/>
            </a:br>
            <a:endParaRPr lang="en-US" dirty="0" smtClean="0"/>
          </a:p>
          <a:p>
            <a:pPr>
              <a:buNone/>
            </a:pPr>
            <a:r>
              <a:rPr lang="en-US" b="1" dirty="0" smtClean="0"/>
              <a:t>5) What are the speakers mainly discussing?</a:t>
            </a:r>
          </a:p>
          <a:p>
            <a:pPr>
              <a:buNone/>
            </a:pPr>
            <a:r>
              <a:rPr lang="en-US" dirty="0" smtClean="0"/>
              <a:t>  A. Computer code</a:t>
            </a:r>
          </a:p>
          <a:p>
            <a:pPr>
              <a:buNone/>
            </a:pPr>
            <a:r>
              <a:rPr lang="en-US" dirty="0" smtClean="0"/>
              <a:t>  B. A company policy</a:t>
            </a:r>
          </a:p>
          <a:p>
            <a:pPr>
              <a:buNone/>
            </a:pPr>
            <a:r>
              <a:rPr lang="en-US" dirty="0" smtClean="0"/>
              <a:t>  C. Formal attire</a:t>
            </a:r>
          </a:p>
          <a:p>
            <a:pPr>
              <a:buNone/>
            </a:pPr>
            <a:r>
              <a:rPr lang="en-US" dirty="0" smtClean="0"/>
              <a:t>  D. Management</a:t>
            </a:r>
            <a:br>
              <a:rPr lang="en-US" dirty="0" smtClean="0"/>
            </a:br>
            <a:endParaRPr lang="en-US" dirty="0" smtClean="0"/>
          </a:p>
          <a:p>
            <a:pPr>
              <a:buNone/>
            </a:pPr>
            <a:r>
              <a:rPr lang="en-US" b="1" dirty="0" smtClean="0"/>
              <a:t>6) How do the speakers feel about the new regulation?</a:t>
            </a:r>
          </a:p>
          <a:p>
            <a:pPr>
              <a:buNone/>
            </a:pPr>
            <a:r>
              <a:rPr lang="en-US" dirty="0" smtClean="0"/>
              <a:t>  A. They like it</a:t>
            </a:r>
          </a:p>
          <a:p>
            <a:pPr>
              <a:buNone/>
            </a:pPr>
            <a:r>
              <a:rPr lang="en-US" dirty="0" smtClean="0"/>
              <a:t>  B. They are ambivalent</a:t>
            </a:r>
          </a:p>
          <a:p>
            <a:pPr>
              <a:buNone/>
            </a:pPr>
            <a:r>
              <a:rPr lang="en-US" dirty="0" smtClean="0"/>
              <a:t>  C. They think it's unnecessary</a:t>
            </a:r>
          </a:p>
          <a:p>
            <a:pPr>
              <a:buNone/>
            </a:pPr>
            <a:r>
              <a:rPr lang="en-US" dirty="0" smtClean="0"/>
              <a:t>  D. They want more formality</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7) What is the main purpose of the discussion?</a:t>
            </a:r>
          </a:p>
          <a:p>
            <a:pPr>
              <a:buNone/>
            </a:pPr>
            <a:r>
              <a:rPr lang="en-US" dirty="0" smtClean="0"/>
              <a:t>  A. To order tickets</a:t>
            </a:r>
          </a:p>
          <a:p>
            <a:pPr>
              <a:buNone/>
            </a:pPr>
            <a:r>
              <a:rPr lang="en-US" dirty="0" smtClean="0"/>
              <a:t>  B. To entertain clients</a:t>
            </a:r>
          </a:p>
          <a:p>
            <a:pPr>
              <a:buNone/>
            </a:pPr>
            <a:r>
              <a:rPr lang="en-US" dirty="0" smtClean="0"/>
              <a:t>  C. To resolve a dilemma</a:t>
            </a:r>
          </a:p>
          <a:p>
            <a:pPr>
              <a:buNone/>
            </a:pPr>
            <a:r>
              <a:rPr lang="en-US" dirty="0" smtClean="0"/>
              <a:t>  D. To argue about basketball</a:t>
            </a:r>
            <a:br>
              <a:rPr lang="en-US" dirty="0" smtClean="0"/>
            </a:br>
            <a:endParaRPr lang="en-US" dirty="0" smtClean="0"/>
          </a:p>
          <a:p>
            <a:pPr>
              <a:buNone/>
            </a:pPr>
            <a:r>
              <a:rPr lang="en-US" b="1" dirty="0" smtClean="0"/>
              <a:t>8) What is the man's problem?</a:t>
            </a:r>
          </a:p>
          <a:p>
            <a:pPr>
              <a:buNone/>
            </a:pPr>
            <a:r>
              <a:rPr lang="en-US" dirty="0" smtClean="0"/>
              <a:t>  A. His tickets were stolen</a:t>
            </a:r>
          </a:p>
          <a:p>
            <a:pPr>
              <a:buNone/>
            </a:pPr>
            <a:r>
              <a:rPr lang="en-US" dirty="0" smtClean="0"/>
              <a:t>  B. He can't book a flight to Tokyo</a:t>
            </a:r>
          </a:p>
          <a:p>
            <a:pPr>
              <a:buNone/>
            </a:pPr>
            <a:r>
              <a:rPr lang="en-US" dirty="0" smtClean="0"/>
              <a:t>  C. The basketball game was cancelled</a:t>
            </a:r>
          </a:p>
          <a:p>
            <a:pPr>
              <a:buNone/>
            </a:pPr>
            <a:r>
              <a:rPr lang="en-US" dirty="0" smtClean="0"/>
              <a:t>  D. There was a sudden change of plans</a:t>
            </a:r>
            <a:br>
              <a:rPr lang="en-US" dirty="0" smtClean="0"/>
            </a:br>
            <a:endParaRPr lang="en-US" dirty="0" smtClean="0"/>
          </a:p>
          <a:p>
            <a:pPr>
              <a:buNone/>
            </a:pPr>
            <a:r>
              <a:rPr lang="en-US" b="1" dirty="0" smtClean="0"/>
              <a:t>9) What will the woman probably do next?</a:t>
            </a:r>
          </a:p>
          <a:p>
            <a:pPr>
              <a:buNone/>
            </a:pPr>
            <a:r>
              <a:rPr lang="en-US" dirty="0" smtClean="0"/>
              <a:t>  A. Make a telephone call</a:t>
            </a:r>
          </a:p>
          <a:p>
            <a:pPr>
              <a:buNone/>
            </a:pPr>
            <a:r>
              <a:rPr lang="en-US" dirty="0" smtClean="0"/>
              <a:t>  B. Buy extra tickets</a:t>
            </a:r>
          </a:p>
          <a:p>
            <a:pPr>
              <a:buNone/>
            </a:pPr>
            <a:r>
              <a:rPr lang="en-US" dirty="0" smtClean="0"/>
              <a:t>  C. Eat something sweet</a:t>
            </a:r>
          </a:p>
          <a:p>
            <a:pPr>
              <a:buNone/>
            </a:pPr>
            <a:r>
              <a:rPr lang="en-US" dirty="0" smtClean="0"/>
              <a:t>  D. Watch the basketball game</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10) What does the woman want to do?</a:t>
            </a:r>
          </a:p>
          <a:p>
            <a:pPr>
              <a:buNone/>
            </a:pPr>
            <a:r>
              <a:rPr lang="en-US" b="1" dirty="0" smtClean="0"/>
              <a:t>  </a:t>
            </a:r>
            <a:r>
              <a:rPr lang="en-US" dirty="0" smtClean="0"/>
              <a:t>A. Cancel a sale</a:t>
            </a:r>
          </a:p>
          <a:p>
            <a:pPr>
              <a:buNone/>
            </a:pPr>
            <a:r>
              <a:rPr lang="en-US" dirty="0" smtClean="0"/>
              <a:t>  B. Make an appointment</a:t>
            </a:r>
          </a:p>
          <a:p>
            <a:pPr>
              <a:buNone/>
            </a:pPr>
            <a:r>
              <a:rPr lang="en-US" dirty="0" smtClean="0"/>
              <a:t>  C. Change an order</a:t>
            </a:r>
          </a:p>
          <a:p>
            <a:pPr>
              <a:buNone/>
            </a:pPr>
            <a:r>
              <a:rPr lang="en-US" dirty="0" smtClean="0"/>
              <a:t>  D. Shop for supplies</a:t>
            </a:r>
            <a:br>
              <a:rPr lang="en-US" dirty="0" smtClean="0"/>
            </a:br>
            <a:endParaRPr lang="en-US" dirty="0" smtClean="0"/>
          </a:p>
          <a:p>
            <a:pPr>
              <a:buNone/>
            </a:pPr>
            <a:r>
              <a:rPr lang="en-US" b="1" dirty="0" smtClean="0"/>
              <a:t>11) What position does Mr. Redfern hold?</a:t>
            </a:r>
          </a:p>
          <a:p>
            <a:pPr>
              <a:buNone/>
            </a:pPr>
            <a:r>
              <a:rPr lang="en-US" dirty="0" smtClean="0"/>
              <a:t>  A. Lawyer</a:t>
            </a:r>
          </a:p>
          <a:p>
            <a:pPr>
              <a:buNone/>
            </a:pPr>
            <a:r>
              <a:rPr lang="en-US" dirty="0" smtClean="0"/>
              <a:t>  B. Salesman</a:t>
            </a:r>
          </a:p>
          <a:p>
            <a:pPr>
              <a:buNone/>
            </a:pPr>
            <a:r>
              <a:rPr lang="en-US" dirty="0" smtClean="0"/>
              <a:t>  C. Engineer</a:t>
            </a:r>
          </a:p>
          <a:p>
            <a:pPr>
              <a:buNone/>
            </a:pPr>
            <a:r>
              <a:rPr lang="en-US" dirty="0" smtClean="0"/>
              <a:t>  D. Architect</a:t>
            </a:r>
            <a:br>
              <a:rPr lang="en-US" dirty="0" smtClean="0"/>
            </a:br>
            <a:endParaRPr lang="en-US" dirty="0" smtClean="0"/>
          </a:p>
          <a:p>
            <a:pPr>
              <a:buNone/>
            </a:pPr>
            <a:r>
              <a:rPr lang="en-US" b="1" dirty="0" smtClean="0"/>
              <a:t>12) Who does the woman need to speak to?</a:t>
            </a:r>
          </a:p>
          <a:p>
            <a:pPr>
              <a:buNone/>
            </a:pPr>
            <a:r>
              <a:rPr lang="en-US" dirty="0" smtClean="0"/>
              <a:t>  A. Peggy Burnstead</a:t>
            </a:r>
          </a:p>
          <a:p>
            <a:pPr>
              <a:buNone/>
            </a:pPr>
            <a:r>
              <a:rPr lang="en-US" dirty="0" smtClean="0"/>
              <a:t>  B. Mr. Redfern</a:t>
            </a:r>
          </a:p>
          <a:p>
            <a:pPr>
              <a:buNone/>
            </a:pPr>
            <a:r>
              <a:rPr lang="en-US" dirty="0" smtClean="0"/>
              <a:t>  C. Lisa Lang</a:t>
            </a:r>
          </a:p>
          <a:p>
            <a:pPr>
              <a:buNone/>
            </a:pPr>
            <a:r>
              <a:rPr lang="en-US" dirty="0" smtClean="0"/>
              <a:t>  D. Office Pro</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13) What are the speakers mainly discussing?</a:t>
            </a:r>
          </a:p>
          <a:p>
            <a:pPr>
              <a:buNone/>
            </a:pPr>
            <a:r>
              <a:rPr lang="en-US" dirty="0" smtClean="0"/>
              <a:t>  A. Dropped calls</a:t>
            </a:r>
          </a:p>
          <a:p>
            <a:pPr>
              <a:buNone/>
            </a:pPr>
            <a:r>
              <a:rPr lang="en-US" dirty="0" smtClean="0"/>
              <a:t>  B. Cell-phone companies</a:t>
            </a:r>
          </a:p>
          <a:p>
            <a:pPr>
              <a:buNone/>
            </a:pPr>
            <a:r>
              <a:rPr lang="en-US" dirty="0" smtClean="0"/>
              <a:t>  C. Long distance</a:t>
            </a:r>
          </a:p>
          <a:p>
            <a:pPr>
              <a:buNone/>
            </a:pPr>
            <a:r>
              <a:rPr lang="en-US" dirty="0" smtClean="0"/>
              <a:t>  D. Types of phones</a:t>
            </a:r>
            <a:br>
              <a:rPr lang="en-US" dirty="0" smtClean="0"/>
            </a:br>
            <a:endParaRPr lang="en-US" dirty="0" smtClean="0"/>
          </a:p>
          <a:p>
            <a:pPr>
              <a:buNone/>
            </a:pPr>
            <a:r>
              <a:rPr lang="en-US" b="1" dirty="0" smtClean="0"/>
              <a:t>14) What problem does the man have?</a:t>
            </a:r>
          </a:p>
          <a:p>
            <a:pPr>
              <a:buNone/>
            </a:pPr>
            <a:r>
              <a:rPr lang="en-US" dirty="0" smtClean="0"/>
              <a:t>  A. He dropped his phone</a:t>
            </a:r>
          </a:p>
          <a:p>
            <a:pPr>
              <a:buNone/>
            </a:pPr>
            <a:r>
              <a:rPr lang="en-US" dirty="0" smtClean="0"/>
              <a:t>  B. He paid too much money</a:t>
            </a:r>
          </a:p>
          <a:p>
            <a:pPr>
              <a:buNone/>
            </a:pPr>
            <a:r>
              <a:rPr lang="en-US" dirty="0" smtClean="0"/>
              <a:t>  C. His call got cut off</a:t>
            </a:r>
          </a:p>
          <a:p>
            <a:pPr>
              <a:buNone/>
            </a:pPr>
            <a:r>
              <a:rPr lang="en-US" dirty="0" smtClean="0"/>
              <a:t>  D. His minutes were limited</a:t>
            </a:r>
            <a:br>
              <a:rPr lang="en-US" dirty="0" smtClean="0"/>
            </a:br>
            <a:endParaRPr lang="en-US" dirty="0" smtClean="0"/>
          </a:p>
          <a:p>
            <a:pPr>
              <a:buNone/>
            </a:pPr>
            <a:r>
              <a:rPr lang="en-US" b="1" dirty="0" smtClean="0"/>
              <a:t>15) How does the woman suggest solving the problem?</a:t>
            </a:r>
          </a:p>
          <a:p>
            <a:pPr>
              <a:buNone/>
            </a:pPr>
            <a:r>
              <a:rPr lang="en-US" dirty="0" smtClean="0"/>
              <a:t>  A. By getting unlimited minutes</a:t>
            </a:r>
          </a:p>
          <a:p>
            <a:pPr>
              <a:buNone/>
            </a:pPr>
            <a:r>
              <a:rPr lang="en-US" dirty="0" smtClean="0"/>
              <a:t>  B. By considering a new cell-phone carrier</a:t>
            </a:r>
          </a:p>
          <a:p>
            <a:pPr>
              <a:buNone/>
            </a:pPr>
            <a:r>
              <a:rPr lang="en-US" dirty="0" smtClean="0"/>
              <a:t>  C. By buying a new cell phone</a:t>
            </a:r>
          </a:p>
          <a:p>
            <a:pPr>
              <a:buNone/>
            </a:pPr>
            <a:r>
              <a:rPr lang="en-US" dirty="0" smtClean="0"/>
              <a:t>  D. By redialing a phone number</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16) What does the man want to do?</a:t>
            </a:r>
          </a:p>
          <a:p>
            <a:pPr>
              <a:buNone/>
            </a:pPr>
            <a:r>
              <a:rPr lang="en-US" b="1" dirty="0" smtClean="0"/>
              <a:t>  </a:t>
            </a:r>
            <a:r>
              <a:rPr lang="en-US" dirty="0" smtClean="0"/>
              <a:t>A. Order more inventory</a:t>
            </a:r>
          </a:p>
          <a:p>
            <a:pPr>
              <a:buNone/>
            </a:pPr>
            <a:r>
              <a:rPr lang="en-US" dirty="0" smtClean="0"/>
              <a:t>  B. Talk to Mitch Graham</a:t>
            </a:r>
          </a:p>
          <a:p>
            <a:pPr>
              <a:buNone/>
            </a:pPr>
            <a:r>
              <a:rPr lang="en-US" dirty="0" smtClean="0"/>
              <a:t>  C. Buy a new pet</a:t>
            </a:r>
          </a:p>
          <a:p>
            <a:pPr>
              <a:buNone/>
            </a:pPr>
            <a:r>
              <a:rPr lang="en-US" dirty="0" smtClean="0"/>
              <a:t>  D. Talk to Ms. Crockett</a:t>
            </a:r>
            <a:br>
              <a:rPr lang="en-US" dirty="0" smtClean="0"/>
            </a:br>
            <a:endParaRPr lang="en-US" dirty="0" smtClean="0"/>
          </a:p>
          <a:p>
            <a:pPr>
              <a:buNone/>
            </a:pPr>
            <a:r>
              <a:rPr lang="en-US" b="1" dirty="0" smtClean="0"/>
              <a:t>17) What is the woman's position?</a:t>
            </a:r>
          </a:p>
          <a:p>
            <a:pPr>
              <a:buNone/>
            </a:pPr>
            <a:r>
              <a:rPr lang="en-US" b="1" dirty="0" smtClean="0"/>
              <a:t>  </a:t>
            </a:r>
            <a:r>
              <a:rPr lang="en-US" dirty="0" smtClean="0"/>
              <a:t>A. Receptionist</a:t>
            </a:r>
          </a:p>
          <a:p>
            <a:pPr>
              <a:buNone/>
            </a:pPr>
            <a:r>
              <a:rPr lang="en-US" dirty="0" smtClean="0"/>
              <a:t>  B. Manager</a:t>
            </a:r>
          </a:p>
          <a:p>
            <a:pPr>
              <a:buNone/>
            </a:pPr>
            <a:r>
              <a:rPr lang="en-US" dirty="0" smtClean="0"/>
              <a:t>  C. Salesperson</a:t>
            </a:r>
          </a:p>
          <a:p>
            <a:pPr>
              <a:buNone/>
            </a:pPr>
            <a:r>
              <a:rPr lang="en-US" dirty="0" smtClean="0"/>
              <a:t>  D. Account executive</a:t>
            </a:r>
            <a:br>
              <a:rPr lang="en-US" dirty="0" smtClean="0"/>
            </a:br>
            <a:endParaRPr lang="en-US" dirty="0" smtClean="0"/>
          </a:p>
          <a:p>
            <a:pPr>
              <a:buNone/>
            </a:pPr>
            <a:r>
              <a:rPr lang="en-US" b="1" dirty="0" smtClean="0"/>
              <a:t>18) What problem do the speakers have?</a:t>
            </a:r>
          </a:p>
          <a:p>
            <a:pPr>
              <a:buNone/>
            </a:pPr>
            <a:r>
              <a:rPr lang="en-US" dirty="0" smtClean="0"/>
              <a:t>  A. They cannot locate Ms. Crockett</a:t>
            </a:r>
          </a:p>
          <a:p>
            <a:pPr>
              <a:buNone/>
            </a:pPr>
            <a:r>
              <a:rPr lang="en-US" dirty="0" smtClean="0"/>
              <a:t>  B. An employee is unavailable</a:t>
            </a:r>
          </a:p>
          <a:p>
            <a:pPr>
              <a:buNone/>
            </a:pPr>
            <a:r>
              <a:rPr lang="en-US" dirty="0" smtClean="0"/>
              <a:t>  C. They have too much dog food</a:t>
            </a:r>
          </a:p>
          <a:p>
            <a:pPr>
              <a:buNone/>
            </a:pPr>
            <a:r>
              <a:rPr lang="en-US" dirty="0" smtClean="0"/>
              <a:t>  D. Mitch Graham didn't complete an order</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19) What is the relationship between the speakers?</a:t>
            </a:r>
          </a:p>
          <a:p>
            <a:pPr>
              <a:buNone/>
            </a:pPr>
            <a:r>
              <a:rPr lang="en-US" dirty="0" smtClean="0"/>
              <a:t>  A. Salesman-buyer</a:t>
            </a:r>
          </a:p>
          <a:p>
            <a:pPr>
              <a:buNone/>
            </a:pPr>
            <a:r>
              <a:rPr lang="en-US" dirty="0" smtClean="0"/>
              <a:t>  B. Manager-employee</a:t>
            </a:r>
          </a:p>
          <a:p>
            <a:pPr>
              <a:buNone/>
            </a:pPr>
            <a:r>
              <a:rPr lang="en-US" dirty="0" smtClean="0"/>
              <a:t>  C. Shopper-shopper</a:t>
            </a:r>
          </a:p>
          <a:p>
            <a:pPr>
              <a:buNone/>
            </a:pPr>
            <a:r>
              <a:rPr lang="en-US" dirty="0" smtClean="0"/>
              <a:t>  D. Applicant-manager</a:t>
            </a:r>
            <a:br>
              <a:rPr lang="en-US" dirty="0" smtClean="0"/>
            </a:br>
            <a:endParaRPr lang="en-US" dirty="0" smtClean="0"/>
          </a:p>
          <a:p>
            <a:pPr>
              <a:buNone/>
            </a:pPr>
            <a:r>
              <a:rPr lang="en-US" b="1" dirty="0" smtClean="0"/>
              <a:t>20) What problem does the man have?</a:t>
            </a:r>
          </a:p>
          <a:p>
            <a:pPr>
              <a:buNone/>
            </a:pPr>
            <a:r>
              <a:rPr lang="en-US" dirty="0" smtClean="0"/>
              <a:t>  A. He cannot change his job</a:t>
            </a:r>
          </a:p>
          <a:p>
            <a:pPr>
              <a:buNone/>
            </a:pPr>
            <a:r>
              <a:rPr lang="en-US" dirty="0" smtClean="0"/>
              <a:t>  B. His bills are too large</a:t>
            </a:r>
          </a:p>
          <a:p>
            <a:pPr>
              <a:buNone/>
            </a:pPr>
            <a:r>
              <a:rPr lang="en-US" dirty="0" smtClean="0"/>
              <a:t>  C. He does not have enough money</a:t>
            </a:r>
          </a:p>
          <a:p>
            <a:pPr>
              <a:buNone/>
            </a:pPr>
            <a:r>
              <a:rPr lang="en-US" dirty="0" smtClean="0"/>
              <a:t>  D. He forgot his checkbook</a:t>
            </a:r>
            <a:br>
              <a:rPr lang="en-US" dirty="0" smtClean="0"/>
            </a:br>
            <a:endParaRPr lang="en-US" dirty="0" smtClean="0"/>
          </a:p>
          <a:p>
            <a:pPr>
              <a:buNone/>
            </a:pPr>
            <a:r>
              <a:rPr lang="en-US" b="1" dirty="0" smtClean="0"/>
              <a:t>21) What does the man suggest that the woman do?</a:t>
            </a:r>
          </a:p>
          <a:p>
            <a:pPr>
              <a:buNone/>
            </a:pPr>
            <a:r>
              <a:rPr lang="en-US" dirty="0" smtClean="0"/>
              <a:t>  A. Put money in a bank</a:t>
            </a:r>
          </a:p>
          <a:p>
            <a:pPr>
              <a:buNone/>
            </a:pPr>
            <a:r>
              <a:rPr lang="en-US" dirty="0" smtClean="0"/>
              <a:t>  B. Get a smaller amount of money</a:t>
            </a:r>
          </a:p>
          <a:p>
            <a:pPr>
              <a:buNone/>
            </a:pPr>
            <a:r>
              <a:rPr lang="en-US" dirty="0" smtClean="0"/>
              <a:t>  C. Come back in the afternoon.</a:t>
            </a:r>
          </a:p>
          <a:p>
            <a:pPr>
              <a:buNone/>
            </a:pPr>
            <a:r>
              <a:rPr lang="en-US" dirty="0" smtClean="0"/>
              <a:t>  D. Use her credit card to write a check</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121</TotalTime>
  <Words>379</Words>
  <Application>Microsoft Office PowerPoint</Application>
  <PresentationFormat>On-screen Show (4:3)</PresentationFormat>
  <Paragraphs>162</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3_Default Design</vt:lpstr>
      <vt:lpstr>PowerPoint Presentation</vt:lpstr>
      <vt:lpstr>DIRECTIONS TO GIVE THE TEST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dc:creator>
  <cp:lastModifiedBy>pc</cp:lastModifiedBy>
  <cp:revision>91</cp:revision>
  <dcterms:created xsi:type="dcterms:W3CDTF">2006-08-16T00:00:00Z</dcterms:created>
  <dcterms:modified xsi:type="dcterms:W3CDTF">2015-05-21T11:32:45Z</dcterms:modified>
</cp:coreProperties>
</file>