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65" autoAdjust="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814567-854E-4DD5-A572-E9E8B6985B95}"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232F0-1CF1-4D2E-A8A3-BBF1FDA9C71A}" type="slidenum">
              <a:rPr lang="en-US" smtClean="0"/>
              <a:pPr/>
              <a:t>‹#›</a:t>
            </a:fld>
            <a:endParaRPr lang="en-US"/>
          </a:p>
        </p:txBody>
      </p:sp>
    </p:spTree>
    <p:extLst>
      <p:ext uri="{BB962C8B-B14F-4D97-AF65-F5344CB8AC3E}">
        <p14:creationId xmlns:p14="http://schemas.microsoft.com/office/powerpoint/2010/main" val="776368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Cindy. How are you doing with your new business?</a:t>
            </a:r>
            <a:r>
              <a:rPr lang="en-US" dirty="0" smtClean="0"/>
              <a:t/>
            </a:r>
            <a:br>
              <a:rPr lang="en-US" dirty="0" smtClean="0"/>
            </a:br>
            <a:r>
              <a:rPr lang="en-US" sz="1200" b="0" i="0" kern="1200" dirty="0" smtClean="0">
                <a:solidFill>
                  <a:schemeClr val="tx1"/>
                </a:solidFill>
                <a:latin typeface="+mn-lt"/>
                <a:ea typeface="+mn-ea"/>
                <a:cs typeface="+mn-cs"/>
              </a:rPr>
              <a:t>— Hey, Greg. It's going well. I signed up two new clients last week, and now I have five total.</a:t>
            </a:r>
            <a:r>
              <a:rPr lang="en-US" dirty="0" smtClean="0"/>
              <a:t/>
            </a:r>
            <a:br>
              <a:rPr lang="en-US" dirty="0" smtClean="0"/>
            </a:br>
            <a:r>
              <a:rPr lang="en-US" sz="1200" b="0" i="0" kern="1200" dirty="0" smtClean="0">
                <a:solidFill>
                  <a:schemeClr val="tx1"/>
                </a:solidFill>
                <a:latin typeface="+mn-lt"/>
                <a:ea typeface="+mn-ea"/>
                <a:cs typeface="+mn-cs"/>
              </a:rPr>
              <a:t>— Wow, five already. That's great! How do you like being self-employed?</a:t>
            </a:r>
            <a:r>
              <a:rPr lang="en-US" dirty="0" smtClean="0"/>
              <a:t/>
            </a:r>
            <a:br>
              <a:rPr lang="en-US" dirty="0" smtClean="0"/>
            </a:br>
            <a:r>
              <a:rPr lang="en-US" sz="1200" b="0" i="0" kern="1200" dirty="0" smtClean="0">
                <a:solidFill>
                  <a:schemeClr val="tx1"/>
                </a:solidFill>
                <a:latin typeface="+mn-lt"/>
                <a:ea typeface="+mn-ea"/>
                <a:cs typeface="+mn-cs"/>
              </a:rPr>
              <a:t>— Oh it's wonderful. I can work from home, and even from the coffee shop. And I can set my own hours. I did a conference call last week while I was wearing my night gown and bathrobe.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1)c  2)d  3)a</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Mark, what's the policy for vacation requests? I'd like to take time off in July, when the kids are out of school.</a:t>
            </a:r>
            <a:r>
              <a:rPr lang="en-US" dirty="0" smtClean="0"/>
              <a:t/>
            </a:r>
            <a:br>
              <a:rPr lang="en-US" dirty="0" smtClean="0"/>
            </a:br>
            <a:r>
              <a:rPr lang="en-US" sz="1200" b="0" i="0" kern="1200" dirty="0" smtClean="0">
                <a:solidFill>
                  <a:schemeClr val="tx1"/>
                </a:solidFill>
                <a:latin typeface="+mn-lt"/>
                <a:ea typeface="+mn-ea"/>
                <a:cs typeface="+mn-cs"/>
              </a:rPr>
              <a:t>— You and everybody else. You've got to submit a form to Human Resources. It's first come, first serve, based on seniority.</a:t>
            </a:r>
            <a:r>
              <a:rPr lang="en-US" dirty="0" smtClean="0"/>
              <a:t/>
            </a:r>
            <a:br>
              <a:rPr lang="en-US" dirty="0" smtClean="0"/>
            </a:br>
            <a:r>
              <a:rPr lang="en-US" sz="1200" b="0" i="0" kern="1200" dirty="0" smtClean="0">
                <a:solidFill>
                  <a:schemeClr val="tx1"/>
                </a:solidFill>
                <a:latin typeface="+mn-lt"/>
                <a:ea typeface="+mn-ea"/>
                <a:cs typeface="+mn-cs"/>
              </a:rPr>
              <a:t>— I see. My chances wouldn't be very good then, would they? Maybe I should try for February, when the kids have mid-winter break.</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4)a  5)d  6)c</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Yes, I'd like an order to be delivered.</a:t>
            </a:r>
            <a:r>
              <a:rPr lang="en-US" dirty="0" smtClean="0"/>
              <a:t/>
            </a:r>
            <a:br>
              <a:rPr lang="en-US" dirty="0" smtClean="0"/>
            </a:br>
            <a:r>
              <a:rPr lang="en-US" sz="1200" b="0" i="0" kern="1200" dirty="0" smtClean="0">
                <a:solidFill>
                  <a:schemeClr val="tx1"/>
                </a:solidFill>
                <a:latin typeface="+mn-lt"/>
                <a:ea typeface="+mn-ea"/>
                <a:cs typeface="+mn-cs"/>
              </a:rPr>
              <a:t>— Certainly. Our specials today are a large pepperoni and onions for $12, and a medium Canadian Bacon and pineapple for $9.</a:t>
            </a:r>
            <a:r>
              <a:rPr lang="en-US" dirty="0" smtClean="0"/>
              <a:t/>
            </a:r>
            <a:br>
              <a:rPr lang="en-US" dirty="0" smtClean="0"/>
            </a:br>
            <a:r>
              <a:rPr lang="en-US" sz="1200" b="0" i="0" kern="1200" dirty="0" smtClean="0">
                <a:solidFill>
                  <a:schemeClr val="tx1"/>
                </a:solidFill>
                <a:latin typeface="+mn-lt"/>
                <a:ea typeface="+mn-ea"/>
                <a:cs typeface="+mn-cs"/>
              </a:rPr>
              <a:t>— I think I'll have a large barbeque chicken and green peppers with extra cheese. And I'd like a side order of salad with a medium Sprite.</a:t>
            </a:r>
            <a:r>
              <a:rPr lang="en-US" dirty="0" smtClean="0"/>
              <a:t/>
            </a:r>
            <a:br>
              <a:rPr lang="en-US" dirty="0" smtClean="0"/>
            </a:br>
            <a:r>
              <a:rPr lang="en-US" sz="1200" b="0" i="0" kern="1200" dirty="0" smtClean="0">
                <a:solidFill>
                  <a:schemeClr val="tx1"/>
                </a:solidFill>
                <a:latin typeface="+mn-lt"/>
                <a:ea typeface="+mn-ea"/>
                <a:cs typeface="+mn-cs"/>
              </a:rPr>
              <a:t>— OK, that's one large chicken-green pepper pie extra cheese, with a salad and Sprite. And where are we taking that to today?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7)d  8)a  9)d</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Mr. Santos? This is Brenda Carlisle.</a:t>
            </a:r>
            <a:r>
              <a:rPr lang="en-US" dirty="0" smtClean="0"/>
              <a:t/>
            </a:r>
            <a:br>
              <a:rPr lang="en-US" dirty="0" smtClean="0"/>
            </a:br>
            <a:r>
              <a:rPr lang="en-US" sz="1200" b="0" i="0" kern="1200" dirty="0" smtClean="0">
                <a:solidFill>
                  <a:schemeClr val="tx1"/>
                </a:solidFill>
                <a:latin typeface="+mn-lt"/>
                <a:ea typeface="+mn-ea"/>
                <a:cs typeface="+mn-cs"/>
              </a:rPr>
              <a:t>— Yes, Brenda. Have you thought about our offer?</a:t>
            </a:r>
            <a:r>
              <a:rPr lang="en-US" dirty="0" smtClean="0"/>
              <a:t/>
            </a:r>
            <a:br>
              <a:rPr lang="en-US" dirty="0" smtClean="0"/>
            </a:br>
            <a:r>
              <a:rPr lang="en-US" sz="1200" b="0" i="0" kern="1200" dirty="0" smtClean="0">
                <a:solidFill>
                  <a:schemeClr val="tx1"/>
                </a:solidFill>
                <a:latin typeface="+mn-lt"/>
                <a:ea typeface="+mn-ea"/>
                <a:cs typeface="+mn-cs"/>
              </a:rPr>
              <a:t>— Yes I have. And I accept. I'd love to work for </a:t>
            </a:r>
            <a:r>
              <a:rPr lang="en-US" sz="1200" b="0" i="0" kern="1200" dirty="0" err="1" smtClean="0">
                <a:solidFill>
                  <a:schemeClr val="tx1"/>
                </a:solidFill>
                <a:latin typeface="+mn-lt"/>
                <a:ea typeface="+mn-ea"/>
                <a:cs typeface="+mn-cs"/>
              </a:rPr>
              <a:t>Nano</a:t>
            </a:r>
            <a:r>
              <a:rPr lang="en-US" sz="1200" b="0" i="0" kern="1200" dirty="0" smtClean="0">
                <a:solidFill>
                  <a:schemeClr val="tx1"/>
                </a:solidFill>
                <a:latin typeface="+mn-lt"/>
                <a:ea typeface="+mn-ea"/>
                <a:cs typeface="+mn-cs"/>
              </a:rPr>
              <a:t> Tech Industries.</a:t>
            </a:r>
            <a:r>
              <a:rPr lang="en-US" dirty="0" smtClean="0"/>
              <a:t/>
            </a:r>
            <a:br>
              <a:rPr lang="en-US" dirty="0" smtClean="0"/>
            </a:br>
            <a:r>
              <a:rPr lang="en-US" sz="1200" b="0" i="0" kern="1200" dirty="0" smtClean="0">
                <a:solidFill>
                  <a:schemeClr val="tx1"/>
                </a:solidFill>
                <a:latin typeface="+mn-lt"/>
                <a:ea typeface="+mn-ea"/>
                <a:cs typeface="+mn-cs"/>
              </a:rPr>
              <a:t>— Wonderful. We're glad to have you aboard. Now, before you begin, there are some paperwork details to be taken care of.</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-- 10)a  11)d  12)b</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Do you know if I can catch the 325 express at this stop?</a:t>
            </a:r>
            <a:r>
              <a:rPr lang="en-US" dirty="0" smtClean="0"/>
              <a:t/>
            </a:r>
            <a:br>
              <a:rPr lang="en-US" dirty="0" smtClean="0"/>
            </a:br>
            <a:r>
              <a:rPr lang="en-US" sz="1200" b="0" i="0" kern="1200" dirty="0" smtClean="0">
                <a:solidFill>
                  <a:schemeClr val="tx1"/>
                </a:solidFill>
                <a:latin typeface="+mn-lt"/>
                <a:ea typeface="+mn-ea"/>
                <a:cs typeface="+mn-cs"/>
              </a:rPr>
              <a:t>— No, only the regular 325. You can catch the express on Fifth Street. Go up to the intersection, turn right, then take the first left onto Fifth. The stop will be on your right.</a:t>
            </a:r>
            <a:r>
              <a:rPr lang="en-US" dirty="0" smtClean="0"/>
              <a:t/>
            </a:r>
            <a:br>
              <a:rPr lang="en-US" dirty="0" smtClean="0"/>
            </a:br>
            <a:r>
              <a:rPr lang="en-US" sz="1200" b="0" i="0" kern="1200" dirty="0" smtClean="0">
                <a:solidFill>
                  <a:schemeClr val="tx1"/>
                </a:solidFill>
                <a:latin typeface="+mn-lt"/>
                <a:ea typeface="+mn-ea"/>
                <a:cs typeface="+mn-cs"/>
              </a:rPr>
              <a:t>— Thank you. Would you happen to know how often the 325 express runs?</a:t>
            </a:r>
            <a:r>
              <a:rPr lang="en-US" dirty="0" smtClean="0"/>
              <a:t/>
            </a:r>
            <a:br>
              <a:rPr lang="en-US" dirty="0" smtClean="0"/>
            </a:br>
            <a:r>
              <a:rPr lang="en-US" sz="1200" b="0" i="0" kern="1200" dirty="0" smtClean="0">
                <a:solidFill>
                  <a:schemeClr val="tx1"/>
                </a:solidFill>
                <a:latin typeface="+mn-lt"/>
                <a:ea typeface="+mn-ea"/>
                <a:cs typeface="+mn-cs"/>
              </a:rPr>
              <a:t>— Every 20 minutes, I believe. It's 3:10 now, so if you hustle you can catch the next one.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a:t>
            </a:r>
            <a:r>
              <a:rPr lang="en-US" sz="1200" b="0" i="0" kern="1200" baseline="0" dirty="0" smtClean="0">
                <a:solidFill>
                  <a:schemeClr val="tx1"/>
                </a:solidFill>
                <a:latin typeface="+mn-lt"/>
                <a:ea typeface="+mn-ea"/>
                <a:cs typeface="+mn-cs"/>
              </a:rPr>
              <a:t>  14)c  15)b</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You know who I ran into yesterday? Lenny Ramos!</a:t>
            </a:r>
            <a:r>
              <a:rPr lang="en-US" dirty="0" smtClean="0"/>
              <a:t/>
            </a:r>
            <a:br>
              <a:rPr lang="en-US" dirty="0" smtClean="0"/>
            </a:br>
            <a:r>
              <a:rPr lang="en-US" sz="1200" b="0" i="0" kern="1200" dirty="0" smtClean="0">
                <a:solidFill>
                  <a:schemeClr val="tx1"/>
                </a:solidFill>
                <a:latin typeface="+mn-lt"/>
                <a:ea typeface="+mn-ea"/>
                <a:cs typeface="+mn-cs"/>
              </a:rPr>
              <a:t>— Lenny, our former programmer? What's he doing these days?</a:t>
            </a:r>
            <a:r>
              <a:rPr lang="en-US" dirty="0" smtClean="0"/>
              <a:t/>
            </a:r>
            <a:br>
              <a:rPr lang="en-US" dirty="0" smtClean="0"/>
            </a:br>
            <a:r>
              <a:rPr lang="en-US" sz="1200" b="0" i="0" kern="1200" dirty="0" smtClean="0">
                <a:solidFill>
                  <a:schemeClr val="tx1"/>
                </a:solidFill>
                <a:latin typeface="+mn-lt"/>
                <a:ea typeface="+mn-ea"/>
                <a:cs typeface="+mn-cs"/>
              </a:rPr>
              <a:t>— He was out of work for three months after he got laid off here, but now he has a new job with Banana Computers. He loves it, and he's making more money.</a:t>
            </a:r>
            <a:r>
              <a:rPr lang="en-US" dirty="0" smtClean="0"/>
              <a:t/>
            </a:r>
            <a:br>
              <a:rPr lang="en-US" dirty="0" smtClean="0"/>
            </a:br>
            <a:r>
              <a:rPr lang="en-US" sz="1200" b="0" i="0" kern="1200" dirty="0" smtClean="0">
                <a:solidFill>
                  <a:schemeClr val="tx1"/>
                </a:solidFill>
                <a:latin typeface="+mn-lt"/>
                <a:ea typeface="+mn-ea"/>
                <a:cs typeface="+mn-cs"/>
              </a:rPr>
              <a:t>— Good for him! He's such a hard worker, I knew he'd land on his feet.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-- 16)b  17)d  18)a</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Could I see a dessert menu please?</a:t>
            </a:r>
            <a:r>
              <a:rPr lang="en-US" dirty="0" smtClean="0"/>
              <a:t/>
            </a:r>
            <a:br>
              <a:rPr lang="en-US" dirty="0" smtClean="0"/>
            </a:br>
            <a:r>
              <a:rPr lang="en-US" sz="1200" b="0" i="0" kern="1200" dirty="0" smtClean="0">
                <a:solidFill>
                  <a:schemeClr val="tx1"/>
                </a:solidFill>
                <a:latin typeface="+mn-lt"/>
                <a:ea typeface="+mn-ea"/>
                <a:cs typeface="+mn-cs"/>
              </a:rPr>
              <a:t>— Here you are. I recommend the blackberry cobbler. It's made from scratch every day.</a:t>
            </a:r>
            <a:r>
              <a:rPr lang="en-US" dirty="0" smtClean="0"/>
              <a:t/>
            </a:r>
            <a:br>
              <a:rPr lang="en-US" dirty="0" smtClean="0"/>
            </a:br>
            <a:r>
              <a:rPr lang="en-US" sz="1200" b="0" i="0" kern="1200" dirty="0" smtClean="0">
                <a:solidFill>
                  <a:schemeClr val="tx1"/>
                </a:solidFill>
                <a:latin typeface="+mn-lt"/>
                <a:ea typeface="+mn-ea"/>
                <a:cs typeface="+mn-cs"/>
              </a:rPr>
              <a:t>— Oh, that sounds luscious! But this chocolate mousse looks good too. This is a tough call.</a:t>
            </a:r>
            <a:r>
              <a:rPr lang="en-US" dirty="0" smtClean="0"/>
              <a:t/>
            </a:r>
            <a:br>
              <a:rPr lang="en-US" dirty="0" smtClean="0"/>
            </a:br>
            <a:r>
              <a:rPr lang="en-US" sz="1200" b="0" i="0" kern="1200" dirty="0" smtClean="0">
                <a:solidFill>
                  <a:schemeClr val="tx1"/>
                </a:solidFill>
                <a:latin typeface="+mn-lt"/>
                <a:ea typeface="+mn-ea"/>
                <a:cs typeface="+mn-cs"/>
              </a:rPr>
              <a:t>— If you like, I could bring you a dessert platter and you could try a bite of each before you choose.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-- 19)c  20)a  21)b</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I think we've covered just about everything. What questions do you have?</a:t>
            </a:r>
            <a:r>
              <a:rPr lang="en-US" dirty="0" smtClean="0"/>
              <a:t/>
            </a:r>
            <a:br>
              <a:rPr lang="en-US" dirty="0" smtClean="0"/>
            </a:br>
            <a:r>
              <a:rPr lang="en-US" sz="1200" b="0" i="0" kern="1200" dirty="0" smtClean="0">
                <a:solidFill>
                  <a:schemeClr val="tx1"/>
                </a:solidFill>
                <a:latin typeface="+mn-lt"/>
                <a:ea typeface="+mn-ea"/>
                <a:cs typeface="+mn-cs"/>
              </a:rPr>
              <a:t>— About the health benefits? do those cover my husband and children too? Also, do they include dental and vision?</a:t>
            </a:r>
            <a:r>
              <a:rPr lang="en-US" dirty="0" smtClean="0"/>
              <a:t/>
            </a:r>
            <a:br>
              <a:rPr lang="en-US" dirty="0" smtClean="0"/>
            </a:br>
            <a:r>
              <a:rPr lang="en-US" sz="1200" b="0" i="0" kern="1200" dirty="0" smtClean="0">
                <a:solidFill>
                  <a:schemeClr val="tx1"/>
                </a:solidFill>
                <a:latin typeface="+mn-lt"/>
                <a:ea typeface="+mn-ea"/>
                <a:cs typeface="+mn-cs"/>
              </a:rPr>
              <a:t>— Yes, our health plan covers all employee spouses and immediate family members. Dental and vision are included in the basic plan, but vision is limited to employees only. Vision for family members costs a little extra.</a:t>
            </a:r>
            <a:r>
              <a:rPr lang="en-US" dirty="0" smtClean="0"/>
              <a:t/>
            </a:r>
            <a:br>
              <a:rPr lang="en-US" dirty="0" smtClean="0"/>
            </a:br>
            <a:r>
              <a:rPr lang="en-US" sz="1200" b="0" i="0" kern="1200" dirty="0" smtClean="0">
                <a:solidFill>
                  <a:schemeClr val="tx1"/>
                </a:solidFill>
                <a:latin typeface="+mn-lt"/>
                <a:ea typeface="+mn-ea"/>
                <a:cs typeface="+mn-cs"/>
              </a:rPr>
              <a:t>— OK, thanks. Now, I'd like to know a little more about?.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-- 22)d</a:t>
            </a:r>
            <a:r>
              <a:rPr lang="en-US" sz="1200" b="0" i="0" kern="1200" baseline="0" dirty="0" smtClean="0">
                <a:solidFill>
                  <a:schemeClr val="tx1"/>
                </a:solidFill>
                <a:latin typeface="+mn-lt"/>
                <a:ea typeface="+mn-ea"/>
                <a:cs typeface="+mn-cs"/>
              </a:rPr>
              <a:t>  23)c  24)b</a:t>
            </a:r>
            <a:endParaRPr lang="en-US" dirty="0"/>
          </a:p>
        </p:txBody>
      </p:sp>
      <p:sp>
        <p:nvSpPr>
          <p:cNvPr id="4" name="Slide Number Placeholder 3"/>
          <p:cNvSpPr>
            <a:spLocks noGrp="1"/>
          </p:cNvSpPr>
          <p:nvPr>
            <p:ph type="sldNum" sz="quarter" idx="10"/>
          </p:nvPr>
        </p:nvSpPr>
        <p:spPr/>
        <p:txBody>
          <a:bodyPr/>
          <a:lstStyle/>
          <a:p>
            <a:fld id="{93A232F0-1CF1-4D2E-A8A3-BBF1FDA9C71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7966" y="0"/>
            <a:ext cx="4553491" cy="369332"/>
          </a:xfrm>
          <a:prstGeom prst="rect">
            <a:avLst/>
          </a:prstGeom>
          <a:noFill/>
        </p:spPr>
        <p:txBody>
          <a:bodyPr wrap="none" rtlCol="0">
            <a:spAutoFit/>
          </a:bodyPr>
          <a:lstStyle/>
          <a:p>
            <a:r>
              <a:rPr lang="en-GB" b="1" dirty="0" smtClean="0">
                <a:solidFill>
                  <a:schemeClr val="bg1"/>
                </a:solidFill>
              </a:rPr>
              <a:t>TOEIC Short Conversations Exercise 19</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96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19</a:t>
            </a:r>
            <a:endParaRPr lang="en-US" sz="4000" dirty="0" smtClean="0">
              <a:solidFill>
                <a:schemeClr val="accent6">
                  <a:lumMod val="75000"/>
                </a:schemeClr>
              </a:solidFill>
              <a:latin typeface="+mj-lt"/>
            </a:endParaRPr>
          </a:p>
          <a:p>
            <a:r>
              <a:rPr lang="en-US" sz="4000" dirty="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22) Who most likely are the speakers?</a:t>
            </a:r>
          </a:p>
          <a:p>
            <a:pPr>
              <a:buNone/>
            </a:pPr>
            <a:r>
              <a:rPr lang="en-US" dirty="0" smtClean="0"/>
              <a:t>  A. Salesman-customer</a:t>
            </a:r>
          </a:p>
          <a:p>
            <a:pPr>
              <a:buNone/>
            </a:pPr>
            <a:r>
              <a:rPr lang="en-US" dirty="0" smtClean="0"/>
              <a:t>  B. Husband-wife</a:t>
            </a:r>
          </a:p>
          <a:p>
            <a:pPr>
              <a:buNone/>
            </a:pPr>
            <a:r>
              <a:rPr lang="en-US" dirty="0" smtClean="0"/>
              <a:t>  C. Professor-student</a:t>
            </a:r>
          </a:p>
          <a:p>
            <a:pPr>
              <a:buNone/>
            </a:pPr>
            <a:r>
              <a:rPr lang="en-US" dirty="0" smtClean="0"/>
              <a:t>  D. Employer-applicant</a:t>
            </a:r>
            <a:br>
              <a:rPr lang="en-US" dirty="0" smtClean="0"/>
            </a:br>
            <a:endParaRPr lang="en-US" dirty="0" smtClean="0"/>
          </a:p>
          <a:p>
            <a:pPr>
              <a:buNone/>
            </a:pPr>
            <a:r>
              <a:rPr lang="en-US" b="1" dirty="0" smtClean="0"/>
              <a:t>23) What does the woman want to know about health benefits?</a:t>
            </a:r>
          </a:p>
          <a:p>
            <a:pPr>
              <a:buNone/>
            </a:pPr>
            <a:r>
              <a:rPr lang="en-US" b="1" dirty="0" smtClean="0"/>
              <a:t>  </a:t>
            </a:r>
            <a:r>
              <a:rPr lang="en-US" dirty="0" smtClean="0"/>
              <a:t>A. If the company pays them</a:t>
            </a:r>
          </a:p>
          <a:p>
            <a:pPr>
              <a:buNone/>
            </a:pPr>
            <a:r>
              <a:rPr lang="en-US" dirty="0" smtClean="0"/>
              <a:t>  B. If they cost extra money</a:t>
            </a:r>
          </a:p>
          <a:p>
            <a:pPr>
              <a:buNone/>
            </a:pPr>
            <a:r>
              <a:rPr lang="en-US" dirty="0" smtClean="0"/>
              <a:t>  C. If they apply to her family</a:t>
            </a:r>
          </a:p>
          <a:p>
            <a:pPr>
              <a:buNone/>
            </a:pPr>
            <a:r>
              <a:rPr lang="en-US" dirty="0" smtClean="0"/>
              <a:t>  D. If she will need them</a:t>
            </a:r>
            <a:br>
              <a:rPr lang="en-US" dirty="0" smtClean="0"/>
            </a:br>
            <a:endParaRPr lang="en-US" dirty="0" smtClean="0"/>
          </a:p>
          <a:p>
            <a:pPr>
              <a:buNone/>
            </a:pPr>
            <a:r>
              <a:rPr lang="en-US" b="1" dirty="0" smtClean="0"/>
              <a:t>24) What will the woman probably do next?</a:t>
            </a:r>
          </a:p>
          <a:p>
            <a:pPr>
              <a:buNone/>
            </a:pPr>
            <a:r>
              <a:rPr lang="en-US" dirty="0" smtClean="0"/>
              <a:t>  A. Accept a job proposal</a:t>
            </a:r>
          </a:p>
          <a:p>
            <a:pPr>
              <a:buNone/>
            </a:pPr>
            <a:r>
              <a:rPr lang="en-US" dirty="0" smtClean="0"/>
              <a:t>  B. Ask another question</a:t>
            </a:r>
          </a:p>
          <a:p>
            <a:pPr>
              <a:buNone/>
            </a:pPr>
            <a:r>
              <a:rPr lang="en-US" dirty="0" smtClean="0"/>
              <a:t>  C. Buy vision benefits</a:t>
            </a:r>
          </a:p>
          <a:p>
            <a:pPr>
              <a:buNone/>
            </a:pPr>
            <a:r>
              <a:rPr lang="en-US" dirty="0" smtClean="0"/>
              <a:t>  D. Request a bonus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What are the speakers talking about?</a:t>
            </a:r>
          </a:p>
          <a:p>
            <a:pPr>
              <a:buNone/>
            </a:pPr>
            <a:r>
              <a:rPr lang="en-US" dirty="0" smtClean="0"/>
              <a:t>  A. The man's job</a:t>
            </a:r>
          </a:p>
          <a:p>
            <a:pPr>
              <a:buNone/>
            </a:pPr>
            <a:r>
              <a:rPr lang="en-US" dirty="0" smtClean="0"/>
              <a:t>  B. The man's salary</a:t>
            </a:r>
          </a:p>
          <a:p>
            <a:pPr>
              <a:buNone/>
            </a:pPr>
            <a:r>
              <a:rPr lang="en-US" dirty="0" smtClean="0"/>
              <a:t>  C. The woman's business</a:t>
            </a:r>
          </a:p>
          <a:p>
            <a:pPr>
              <a:buNone/>
            </a:pPr>
            <a:r>
              <a:rPr lang="en-US" dirty="0" smtClean="0"/>
              <a:t>  D. The woman's clients</a:t>
            </a:r>
            <a:br>
              <a:rPr lang="en-US" dirty="0" smtClean="0"/>
            </a:br>
            <a:endParaRPr lang="en-US" dirty="0" smtClean="0"/>
          </a:p>
          <a:p>
            <a:pPr>
              <a:buNone/>
            </a:pPr>
            <a:r>
              <a:rPr lang="en-US" b="1" dirty="0" smtClean="0"/>
              <a:t>2) How many clients does the woman have?</a:t>
            </a:r>
          </a:p>
          <a:p>
            <a:pPr>
              <a:buNone/>
            </a:pPr>
            <a:r>
              <a:rPr lang="en-US" dirty="0" smtClean="0"/>
              <a:t>  A. Two</a:t>
            </a:r>
          </a:p>
          <a:p>
            <a:pPr>
              <a:buNone/>
            </a:pPr>
            <a:r>
              <a:rPr lang="en-US" dirty="0" smtClean="0"/>
              <a:t>  B. Three</a:t>
            </a:r>
          </a:p>
          <a:p>
            <a:pPr>
              <a:buNone/>
            </a:pPr>
            <a:r>
              <a:rPr lang="en-US" dirty="0" smtClean="0"/>
              <a:t>  C. Four</a:t>
            </a:r>
          </a:p>
          <a:p>
            <a:pPr>
              <a:buNone/>
            </a:pPr>
            <a:r>
              <a:rPr lang="en-US" dirty="0" smtClean="0"/>
              <a:t>  D. Five</a:t>
            </a:r>
            <a:br>
              <a:rPr lang="en-US" dirty="0" smtClean="0"/>
            </a:br>
            <a:endParaRPr lang="en-US" dirty="0" smtClean="0"/>
          </a:p>
          <a:p>
            <a:pPr>
              <a:buNone/>
            </a:pPr>
            <a:r>
              <a:rPr lang="en-US" b="1" dirty="0" smtClean="0"/>
              <a:t>3) What does the woman say about self employment?</a:t>
            </a:r>
          </a:p>
          <a:p>
            <a:pPr>
              <a:buNone/>
            </a:pPr>
            <a:r>
              <a:rPr lang="en-US" dirty="0" smtClean="0"/>
              <a:t>  A. She loves it</a:t>
            </a:r>
          </a:p>
          <a:p>
            <a:pPr>
              <a:buNone/>
            </a:pPr>
            <a:r>
              <a:rPr lang="en-US" dirty="0" smtClean="0"/>
              <a:t>  B. She has mixed feelings</a:t>
            </a:r>
          </a:p>
          <a:p>
            <a:pPr>
              <a:buNone/>
            </a:pPr>
            <a:r>
              <a:rPr lang="en-US" dirty="0" smtClean="0"/>
              <a:t>  C. She can sleep until noon</a:t>
            </a:r>
          </a:p>
          <a:p>
            <a:pPr>
              <a:buNone/>
            </a:pPr>
            <a:r>
              <a:rPr lang="en-US" dirty="0" smtClean="0"/>
              <a:t>  D. She cannot set her own hours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4) Who most likely are the speakers?</a:t>
            </a:r>
          </a:p>
          <a:p>
            <a:pPr>
              <a:buNone/>
            </a:pPr>
            <a:r>
              <a:rPr lang="en-US" dirty="0" smtClean="0"/>
              <a:t>  A. Colleagues</a:t>
            </a:r>
          </a:p>
          <a:p>
            <a:pPr>
              <a:buNone/>
            </a:pPr>
            <a:r>
              <a:rPr lang="en-US" dirty="0" smtClean="0"/>
              <a:t>  B. Classmates</a:t>
            </a:r>
          </a:p>
          <a:p>
            <a:pPr>
              <a:buNone/>
            </a:pPr>
            <a:r>
              <a:rPr lang="en-US" dirty="0" smtClean="0"/>
              <a:t>  C. Strangers</a:t>
            </a:r>
          </a:p>
          <a:p>
            <a:pPr>
              <a:buNone/>
            </a:pPr>
            <a:r>
              <a:rPr lang="en-US" dirty="0" smtClean="0"/>
              <a:t>  D. Neighbors</a:t>
            </a:r>
            <a:br>
              <a:rPr lang="en-US" dirty="0" smtClean="0"/>
            </a:br>
            <a:endParaRPr lang="en-US" dirty="0" smtClean="0"/>
          </a:p>
          <a:p>
            <a:pPr>
              <a:buNone/>
            </a:pPr>
            <a:r>
              <a:rPr lang="en-US" b="1" dirty="0" smtClean="0"/>
              <a:t>5) What is the woman planning to do?</a:t>
            </a:r>
          </a:p>
          <a:p>
            <a:pPr>
              <a:buNone/>
            </a:pPr>
            <a:r>
              <a:rPr lang="en-US" dirty="0" smtClean="0"/>
              <a:t>  A. Look for a job</a:t>
            </a:r>
          </a:p>
          <a:p>
            <a:pPr>
              <a:buNone/>
            </a:pPr>
            <a:r>
              <a:rPr lang="en-US" dirty="0" smtClean="0"/>
              <a:t>  B. Work overtime</a:t>
            </a:r>
          </a:p>
          <a:p>
            <a:pPr>
              <a:buNone/>
            </a:pPr>
            <a:r>
              <a:rPr lang="en-US" dirty="0" smtClean="0"/>
              <a:t>  C. Go back to school</a:t>
            </a:r>
          </a:p>
          <a:p>
            <a:pPr>
              <a:buNone/>
            </a:pPr>
            <a:r>
              <a:rPr lang="en-US" dirty="0" smtClean="0"/>
              <a:t>  D. Take a vacation</a:t>
            </a:r>
            <a:br>
              <a:rPr lang="en-US" dirty="0" smtClean="0"/>
            </a:br>
            <a:endParaRPr lang="en-US" dirty="0" smtClean="0"/>
          </a:p>
          <a:p>
            <a:pPr>
              <a:buNone/>
            </a:pPr>
            <a:r>
              <a:rPr lang="en-US" b="1" dirty="0" smtClean="0"/>
              <a:t>6) What does the man say about vacation requests?</a:t>
            </a:r>
          </a:p>
          <a:p>
            <a:pPr>
              <a:buNone/>
            </a:pPr>
            <a:r>
              <a:rPr lang="en-US" dirty="0" smtClean="0"/>
              <a:t>  A. They must be submitted by July</a:t>
            </a:r>
          </a:p>
          <a:p>
            <a:pPr>
              <a:buNone/>
            </a:pPr>
            <a:r>
              <a:rPr lang="en-US" dirty="0" smtClean="0"/>
              <a:t>  B. The woman doesn't have a good chance</a:t>
            </a:r>
          </a:p>
          <a:p>
            <a:pPr>
              <a:buNone/>
            </a:pPr>
            <a:r>
              <a:rPr lang="en-US" dirty="0" smtClean="0"/>
              <a:t>  C. Senior employees get first choice</a:t>
            </a:r>
          </a:p>
          <a:p>
            <a:pPr>
              <a:buNone/>
            </a:pPr>
            <a:r>
              <a:rPr lang="en-US" dirty="0" smtClean="0"/>
              <a:t>  D. First-year employees do not get vacations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7) What does the woman want to do?</a:t>
            </a:r>
          </a:p>
          <a:p>
            <a:pPr>
              <a:buNone/>
            </a:pPr>
            <a:r>
              <a:rPr lang="en-US" dirty="0" smtClean="0"/>
              <a:t>  A. Ask about specials</a:t>
            </a:r>
          </a:p>
          <a:p>
            <a:pPr>
              <a:buNone/>
            </a:pPr>
            <a:r>
              <a:rPr lang="en-US" dirty="0" smtClean="0"/>
              <a:t>  B. Take an order</a:t>
            </a:r>
          </a:p>
          <a:p>
            <a:pPr>
              <a:buNone/>
            </a:pPr>
            <a:r>
              <a:rPr lang="en-US" dirty="0" smtClean="0"/>
              <a:t>  C. Compare prices</a:t>
            </a:r>
          </a:p>
          <a:p>
            <a:pPr>
              <a:buNone/>
            </a:pPr>
            <a:r>
              <a:rPr lang="en-US" dirty="0" smtClean="0"/>
              <a:t>  D. Buy pizza  </a:t>
            </a:r>
            <a:br>
              <a:rPr lang="en-US" dirty="0" smtClean="0"/>
            </a:br>
            <a:endParaRPr lang="en-US" dirty="0" smtClean="0"/>
          </a:p>
          <a:p>
            <a:pPr>
              <a:buNone/>
            </a:pPr>
            <a:r>
              <a:rPr lang="en-US" b="1" dirty="0" smtClean="0"/>
              <a:t>8) What does the man suggest?</a:t>
            </a:r>
          </a:p>
          <a:p>
            <a:pPr>
              <a:buNone/>
            </a:pPr>
            <a:r>
              <a:rPr lang="en-US" dirty="0" smtClean="0"/>
              <a:t>  A. A daily special</a:t>
            </a:r>
          </a:p>
          <a:p>
            <a:pPr>
              <a:buNone/>
            </a:pPr>
            <a:r>
              <a:rPr lang="en-US" dirty="0" smtClean="0"/>
              <a:t>  B. A salad and Sprite</a:t>
            </a:r>
          </a:p>
          <a:p>
            <a:pPr>
              <a:buNone/>
            </a:pPr>
            <a:r>
              <a:rPr lang="en-US" dirty="0" smtClean="0"/>
              <a:t>  C. Home delivery</a:t>
            </a:r>
          </a:p>
          <a:p>
            <a:pPr>
              <a:buNone/>
            </a:pPr>
            <a:r>
              <a:rPr lang="en-US" dirty="0" smtClean="0"/>
              <a:t>  D. Extra cheese</a:t>
            </a:r>
            <a:br>
              <a:rPr lang="en-US" dirty="0" smtClean="0"/>
            </a:br>
            <a:endParaRPr lang="en-US" dirty="0" smtClean="0"/>
          </a:p>
          <a:p>
            <a:pPr>
              <a:buNone/>
            </a:pPr>
            <a:r>
              <a:rPr lang="en-US" b="1" dirty="0" smtClean="0"/>
              <a:t>9) What will the woman probably do next?</a:t>
            </a:r>
          </a:p>
          <a:p>
            <a:pPr>
              <a:buNone/>
            </a:pPr>
            <a:r>
              <a:rPr lang="en-US" dirty="0" smtClean="0"/>
              <a:t>  A. Change her order</a:t>
            </a:r>
          </a:p>
          <a:p>
            <a:pPr>
              <a:buNone/>
            </a:pPr>
            <a:r>
              <a:rPr lang="en-US" dirty="0" smtClean="0"/>
              <a:t>  B. Eat lunch</a:t>
            </a:r>
          </a:p>
          <a:p>
            <a:pPr>
              <a:buNone/>
            </a:pPr>
            <a:r>
              <a:rPr lang="en-US" dirty="0" smtClean="0"/>
              <a:t>  C. Ask for a discount</a:t>
            </a:r>
          </a:p>
          <a:p>
            <a:pPr>
              <a:buNone/>
            </a:pPr>
            <a:r>
              <a:rPr lang="en-US" dirty="0" smtClean="0"/>
              <a:t>  D. Give her address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10) What is the relationship between the speakers?</a:t>
            </a:r>
          </a:p>
          <a:p>
            <a:pPr>
              <a:buNone/>
            </a:pPr>
            <a:r>
              <a:rPr lang="en-US" dirty="0" smtClean="0"/>
              <a:t>  A. Manager-applicant</a:t>
            </a:r>
          </a:p>
          <a:p>
            <a:pPr>
              <a:buNone/>
            </a:pPr>
            <a:r>
              <a:rPr lang="en-US" dirty="0" smtClean="0"/>
              <a:t>  B. Teacher-student</a:t>
            </a:r>
          </a:p>
          <a:p>
            <a:pPr>
              <a:buNone/>
            </a:pPr>
            <a:r>
              <a:rPr lang="en-US" dirty="0" smtClean="0"/>
              <a:t>  C. Colleague-colleague</a:t>
            </a:r>
          </a:p>
          <a:p>
            <a:pPr>
              <a:buNone/>
            </a:pPr>
            <a:r>
              <a:rPr lang="en-US" dirty="0" smtClean="0"/>
              <a:t>  D. Company-client</a:t>
            </a:r>
            <a:br>
              <a:rPr lang="en-US" dirty="0" smtClean="0"/>
            </a:br>
            <a:endParaRPr lang="en-US" dirty="0" smtClean="0"/>
          </a:p>
          <a:p>
            <a:pPr>
              <a:buNone/>
            </a:pPr>
            <a:r>
              <a:rPr lang="en-US" b="1" dirty="0" smtClean="0"/>
              <a:t>11) What is the main purpose of the discussion?</a:t>
            </a:r>
          </a:p>
          <a:p>
            <a:pPr>
              <a:buNone/>
            </a:pPr>
            <a:r>
              <a:rPr lang="en-US" dirty="0" smtClean="0"/>
              <a:t>  A. To fill out paperwork</a:t>
            </a:r>
          </a:p>
          <a:p>
            <a:pPr>
              <a:buNone/>
            </a:pPr>
            <a:r>
              <a:rPr lang="en-US" dirty="0" smtClean="0"/>
              <a:t>  B. To come aboard</a:t>
            </a:r>
          </a:p>
          <a:p>
            <a:pPr>
              <a:buNone/>
            </a:pPr>
            <a:r>
              <a:rPr lang="en-US" dirty="0" smtClean="0"/>
              <a:t>  C. To clarify a point</a:t>
            </a:r>
          </a:p>
          <a:p>
            <a:pPr>
              <a:buNone/>
            </a:pPr>
            <a:r>
              <a:rPr lang="en-US" dirty="0" smtClean="0"/>
              <a:t>  D. To confirm a job</a:t>
            </a:r>
            <a:br>
              <a:rPr lang="en-US" dirty="0" smtClean="0"/>
            </a:br>
            <a:endParaRPr lang="en-US" dirty="0" smtClean="0"/>
          </a:p>
          <a:p>
            <a:pPr>
              <a:buNone/>
            </a:pPr>
            <a:r>
              <a:rPr lang="en-US" b="1" dirty="0" smtClean="0"/>
              <a:t>12) What will the man probably talk about next?</a:t>
            </a:r>
          </a:p>
          <a:p>
            <a:pPr>
              <a:buNone/>
            </a:pPr>
            <a:r>
              <a:rPr lang="en-US" dirty="0" smtClean="0"/>
              <a:t>  A. Salary</a:t>
            </a:r>
          </a:p>
          <a:p>
            <a:pPr>
              <a:buNone/>
            </a:pPr>
            <a:r>
              <a:rPr lang="en-US" dirty="0" smtClean="0"/>
              <a:t>  B. Routine procedures</a:t>
            </a:r>
          </a:p>
          <a:p>
            <a:pPr>
              <a:buNone/>
            </a:pPr>
            <a:r>
              <a:rPr lang="en-US" dirty="0" smtClean="0"/>
              <a:t>  C. Vacation pay</a:t>
            </a:r>
          </a:p>
          <a:p>
            <a:pPr>
              <a:buNone/>
            </a:pPr>
            <a:r>
              <a:rPr lang="en-US" dirty="0" smtClean="0"/>
              <a:t>  D. Technical specifications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13) Where is this conversation most likely taking place?</a:t>
            </a:r>
          </a:p>
          <a:p>
            <a:pPr>
              <a:buNone/>
            </a:pPr>
            <a:r>
              <a:rPr lang="en-US" dirty="0" smtClean="0"/>
              <a:t>  A. At a bus stop</a:t>
            </a:r>
          </a:p>
          <a:p>
            <a:pPr>
              <a:buNone/>
            </a:pPr>
            <a:r>
              <a:rPr lang="en-US" dirty="0" smtClean="0"/>
              <a:t>  B. In a train station</a:t>
            </a:r>
          </a:p>
          <a:p>
            <a:pPr>
              <a:buNone/>
            </a:pPr>
            <a:r>
              <a:rPr lang="en-US" dirty="0" smtClean="0"/>
              <a:t>  C. At an airport</a:t>
            </a:r>
          </a:p>
          <a:p>
            <a:pPr>
              <a:buNone/>
            </a:pPr>
            <a:r>
              <a:rPr lang="en-US" dirty="0" smtClean="0"/>
              <a:t>  D. In an office</a:t>
            </a:r>
            <a:br>
              <a:rPr lang="en-US" dirty="0" smtClean="0"/>
            </a:br>
            <a:endParaRPr lang="en-US" dirty="0" smtClean="0"/>
          </a:p>
          <a:p>
            <a:pPr>
              <a:buNone/>
            </a:pPr>
            <a:r>
              <a:rPr lang="en-US" b="1" dirty="0" smtClean="0"/>
              <a:t>14) What does the man want to know?</a:t>
            </a:r>
          </a:p>
          <a:p>
            <a:pPr>
              <a:buNone/>
            </a:pPr>
            <a:r>
              <a:rPr lang="en-US" dirty="0" smtClean="0"/>
              <a:t>  A. What time it is</a:t>
            </a:r>
          </a:p>
          <a:p>
            <a:pPr>
              <a:buNone/>
            </a:pPr>
            <a:r>
              <a:rPr lang="en-US" dirty="0" smtClean="0"/>
              <a:t>  B. How to get downtown</a:t>
            </a:r>
          </a:p>
          <a:p>
            <a:pPr>
              <a:buNone/>
            </a:pPr>
            <a:r>
              <a:rPr lang="en-US" dirty="0" smtClean="0"/>
              <a:t>  C. Where to board a bus</a:t>
            </a:r>
          </a:p>
          <a:p>
            <a:pPr>
              <a:buNone/>
            </a:pPr>
            <a:r>
              <a:rPr lang="en-US" dirty="0" smtClean="0"/>
              <a:t>  D. Which street he is on</a:t>
            </a:r>
            <a:br>
              <a:rPr lang="en-US" dirty="0" smtClean="0"/>
            </a:br>
            <a:endParaRPr lang="en-US" dirty="0" smtClean="0"/>
          </a:p>
          <a:p>
            <a:pPr>
              <a:buNone/>
            </a:pPr>
            <a:r>
              <a:rPr lang="en-US" b="1" dirty="0" smtClean="0"/>
              <a:t>15) What does the woman suggest the man do?</a:t>
            </a:r>
          </a:p>
          <a:p>
            <a:pPr>
              <a:buNone/>
            </a:pPr>
            <a:r>
              <a:rPr lang="en-US" dirty="0" smtClean="0"/>
              <a:t>  A. Relax</a:t>
            </a:r>
          </a:p>
          <a:p>
            <a:pPr>
              <a:buNone/>
            </a:pPr>
            <a:r>
              <a:rPr lang="en-US" dirty="0" smtClean="0"/>
              <a:t>  B. Hurry</a:t>
            </a:r>
          </a:p>
          <a:p>
            <a:pPr>
              <a:buNone/>
            </a:pPr>
            <a:r>
              <a:rPr lang="en-US" dirty="0" smtClean="0"/>
              <a:t>  C. Take a taxi</a:t>
            </a:r>
          </a:p>
          <a:p>
            <a:pPr>
              <a:buNone/>
            </a:pPr>
            <a:r>
              <a:rPr lang="en-US" dirty="0" smtClean="0"/>
              <a:t>  D. Ride a bike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16) Who are the speakers talking about?</a:t>
            </a:r>
          </a:p>
          <a:p>
            <a:pPr>
              <a:buNone/>
            </a:pPr>
            <a:r>
              <a:rPr lang="en-US" dirty="0" smtClean="0"/>
              <a:t>  A. Their supervisor</a:t>
            </a:r>
          </a:p>
          <a:p>
            <a:pPr>
              <a:buNone/>
            </a:pPr>
            <a:r>
              <a:rPr lang="en-US" dirty="0" smtClean="0"/>
              <a:t>  B. An ex-colleague</a:t>
            </a:r>
          </a:p>
          <a:p>
            <a:pPr>
              <a:buNone/>
            </a:pPr>
            <a:r>
              <a:rPr lang="en-US" dirty="0" smtClean="0"/>
              <a:t>  C. The man's roommate</a:t>
            </a:r>
          </a:p>
          <a:p>
            <a:pPr>
              <a:buNone/>
            </a:pPr>
            <a:r>
              <a:rPr lang="en-US" dirty="0" smtClean="0"/>
              <a:t>  D. The woman's brother</a:t>
            </a:r>
            <a:br>
              <a:rPr lang="en-US" dirty="0" smtClean="0"/>
            </a:br>
            <a:endParaRPr lang="en-US" dirty="0" smtClean="0"/>
          </a:p>
          <a:p>
            <a:pPr>
              <a:buNone/>
            </a:pPr>
            <a:r>
              <a:rPr lang="en-US" b="1" dirty="0" smtClean="0"/>
              <a:t>17) What does the man say about Lenny?</a:t>
            </a:r>
          </a:p>
          <a:p>
            <a:pPr>
              <a:buNone/>
            </a:pPr>
            <a:r>
              <a:rPr lang="en-US" dirty="0" smtClean="0"/>
              <a:t>  A. He used to work for Banana Computers</a:t>
            </a:r>
          </a:p>
          <a:p>
            <a:pPr>
              <a:buNone/>
            </a:pPr>
            <a:r>
              <a:rPr lang="en-US" dirty="0" smtClean="0"/>
              <a:t>  B. He was unemployed for three years</a:t>
            </a:r>
          </a:p>
          <a:p>
            <a:pPr>
              <a:buNone/>
            </a:pPr>
            <a:r>
              <a:rPr lang="en-US" dirty="0" smtClean="0"/>
              <a:t>  C. He took a pay cut with his new position</a:t>
            </a:r>
          </a:p>
          <a:p>
            <a:pPr>
              <a:buNone/>
            </a:pPr>
            <a:r>
              <a:rPr lang="en-US" dirty="0" smtClean="0"/>
              <a:t>  D. He really likes his new job</a:t>
            </a:r>
            <a:br>
              <a:rPr lang="en-US" dirty="0" smtClean="0"/>
            </a:br>
            <a:endParaRPr lang="en-US" dirty="0" smtClean="0"/>
          </a:p>
          <a:p>
            <a:pPr>
              <a:buNone/>
            </a:pPr>
            <a:r>
              <a:rPr lang="en-US" b="1" dirty="0" smtClean="0"/>
              <a:t>18) What does the woman say about Lenny?</a:t>
            </a:r>
          </a:p>
          <a:p>
            <a:pPr>
              <a:buNone/>
            </a:pPr>
            <a:r>
              <a:rPr lang="en-US" dirty="0" smtClean="0"/>
              <a:t>  A. He is diligent</a:t>
            </a:r>
          </a:p>
          <a:p>
            <a:pPr>
              <a:buNone/>
            </a:pPr>
            <a:r>
              <a:rPr lang="en-US" dirty="0" smtClean="0"/>
              <a:t>  B. He is lucky</a:t>
            </a:r>
          </a:p>
          <a:p>
            <a:pPr>
              <a:buNone/>
            </a:pPr>
            <a:r>
              <a:rPr lang="en-US" dirty="0" smtClean="0"/>
              <a:t>  C. He is intelligent</a:t>
            </a:r>
          </a:p>
          <a:p>
            <a:pPr>
              <a:buNone/>
            </a:pPr>
            <a:r>
              <a:rPr lang="en-US" dirty="0" smtClean="0"/>
              <a:t>  D. He is thrifty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19) What is the relationship between the speakers?</a:t>
            </a:r>
          </a:p>
          <a:p>
            <a:pPr>
              <a:buNone/>
            </a:pPr>
            <a:r>
              <a:rPr lang="en-US" dirty="0" smtClean="0"/>
              <a:t>  A. Master-servant</a:t>
            </a:r>
          </a:p>
          <a:p>
            <a:pPr>
              <a:buNone/>
            </a:pPr>
            <a:r>
              <a:rPr lang="en-US" dirty="0" smtClean="0"/>
              <a:t>  B. Employer-employee</a:t>
            </a:r>
          </a:p>
          <a:p>
            <a:pPr>
              <a:buNone/>
            </a:pPr>
            <a:r>
              <a:rPr lang="en-US" dirty="0" smtClean="0"/>
              <a:t>  C. Waiter-customer</a:t>
            </a:r>
          </a:p>
          <a:p>
            <a:pPr>
              <a:buNone/>
            </a:pPr>
            <a:r>
              <a:rPr lang="en-US" dirty="0" smtClean="0"/>
              <a:t>  D. Company-client</a:t>
            </a:r>
            <a:br>
              <a:rPr lang="en-US" dirty="0" smtClean="0"/>
            </a:br>
            <a:endParaRPr lang="en-US" dirty="0" smtClean="0"/>
          </a:p>
          <a:p>
            <a:pPr>
              <a:buNone/>
            </a:pPr>
            <a:r>
              <a:rPr lang="en-US" b="1" dirty="0" smtClean="0"/>
              <a:t>20) What does the woman want to do?</a:t>
            </a:r>
          </a:p>
          <a:p>
            <a:pPr>
              <a:buNone/>
            </a:pPr>
            <a:r>
              <a:rPr lang="en-US" dirty="0" smtClean="0"/>
              <a:t>  A. Order dessert</a:t>
            </a:r>
          </a:p>
          <a:p>
            <a:pPr>
              <a:buNone/>
            </a:pPr>
            <a:r>
              <a:rPr lang="en-US" dirty="0" smtClean="0"/>
              <a:t>  B. Make blackberry cobbler</a:t>
            </a:r>
          </a:p>
          <a:p>
            <a:pPr>
              <a:buNone/>
            </a:pPr>
            <a:r>
              <a:rPr lang="en-US" dirty="0" smtClean="0"/>
              <a:t>  C. Eat chocolate mousse</a:t>
            </a:r>
          </a:p>
          <a:p>
            <a:pPr>
              <a:buNone/>
            </a:pPr>
            <a:r>
              <a:rPr lang="en-US" dirty="0" smtClean="0"/>
              <a:t>  D. Call her friend</a:t>
            </a:r>
            <a:br>
              <a:rPr lang="en-US" dirty="0" smtClean="0"/>
            </a:br>
            <a:endParaRPr lang="en-US" dirty="0" smtClean="0"/>
          </a:p>
          <a:p>
            <a:pPr>
              <a:buNone/>
            </a:pPr>
            <a:r>
              <a:rPr lang="en-US" b="1" dirty="0" smtClean="0"/>
              <a:t>21) What does the man suggest?</a:t>
            </a:r>
          </a:p>
          <a:p>
            <a:pPr>
              <a:buNone/>
            </a:pPr>
            <a:r>
              <a:rPr lang="en-US" b="1" dirty="0" smtClean="0"/>
              <a:t>  </a:t>
            </a:r>
            <a:r>
              <a:rPr lang="en-US" dirty="0" smtClean="0"/>
              <a:t>A. Getting two dishes</a:t>
            </a:r>
          </a:p>
          <a:p>
            <a:pPr>
              <a:buNone/>
            </a:pPr>
            <a:r>
              <a:rPr lang="en-US" dirty="0" smtClean="0"/>
              <a:t>  B. Trying samples</a:t>
            </a:r>
          </a:p>
          <a:p>
            <a:pPr>
              <a:buNone/>
            </a:pPr>
            <a:r>
              <a:rPr lang="en-US" dirty="0" smtClean="0"/>
              <a:t>  C. Eating pie</a:t>
            </a:r>
          </a:p>
          <a:p>
            <a:pPr>
              <a:buNone/>
            </a:pPr>
            <a:r>
              <a:rPr lang="en-US" dirty="0" smtClean="0"/>
              <a:t>  D. Having chocolate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TotalTime>
  <Words>346</Words>
  <Application>Microsoft Office PowerPoint</Application>
  <PresentationFormat>On-screen Show (4:3)</PresentationFormat>
  <Paragraphs>160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56</cp:revision>
  <dcterms:created xsi:type="dcterms:W3CDTF">2006-08-16T00:00:00Z</dcterms:created>
  <dcterms:modified xsi:type="dcterms:W3CDTF">2015-05-21T11:36:20Z</dcterms:modified>
</cp:coreProperties>
</file>