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61" r:id="rId3"/>
    <p:sldId id="260" r:id="rId4"/>
    <p:sldId id="259" r:id="rId5"/>
    <p:sldId id="258" r:id="rId6"/>
    <p:sldId id="257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008000"/>
    <a:srgbClr val="CC3300"/>
    <a:srgbClr val="333399"/>
    <a:srgbClr val="CC00FF"/>
    <a:srgbClr val="008080"/>
    <a:srgbClr val="FF9900"/>
    <a:srgbClr val="0000CC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9642" autoAdjust="0"/>
  </p:normalViewPr>
  <p:slideViewPr>
    <p:cSldViewPr>
      <p:cViewPr varScale="1">
        <p:scale>
          <a:sx n="73" d="100"/>
          <a:sy n="73" d="100"/>
        </p:scale>
        <p:origin x="-12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7223BD-DEF0-4C33-A929-0F4A17157F93}" type="datetimeFigureOut">
              <a:rPr lang="en-US" smtClean="0"/>
              <a:pPr/>
              <a:t>6/30/2014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121D1E-5363-4EB7-A8E5-55F52CA7B6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1-B- dolphins</a:t>
            </a:r>
            <a:r>
              <a:rPr lang="en-US" baseline="0" dirty="0" smtClean="0"/>
              <a:t> are mentioned only in the last line however in the 3</a:t>
            </a:r>
            <a:r>
              <a:rPr lang="en-US" baseline="30000" dirty="0" smtClean="0"/>
              <a:t>rd</a:t>
            </a:r>
            <a:r>
              <a:rPr lang="en-US" baseline="0" dirty="0" smtClean="0"/>
              <a:t> line ‘fin’ gives a clue as to what the verse is about.</a:t>
            </a:r>
          </a:p>
          <a:p>
            <a:r>
              <a:rPr lang="en-US" baseline="0" dirty="0" smtClean="0"/>
              <a:t>2-A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21D1E-5363-4EB7-A8E5-55F52CA7B66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Trudge- 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walk or plod heavily or wearily</a:t>
            </a:r>
          </a:p>
          <a:p>
            <a:r>
              <a:rPr lang="en-US" dirty="0" smtClean="0"/>
              <a:t>1-c</a:t>
            </a:r>
          </a:p>
          <a:p>
            <a:r>
              <a:rPr lang="en-US" dirty="0" smtClean="0"/>
              <a:t>2-a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21D1E-5363-4EB7-A8E5-55F52CA7B66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8080"/>
                </a:solidFill>
              </a:rPr>
              <a:t>tumultuous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uproarious, riotous, or turbulent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greatly agitated, confused, or disturbed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making a loud or unruly disturbance</a:t>
            </a:r>
          </a:p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1-c The writer is hinting that he is still in</a:t>
            </a:r>
            <a:r>
              <a:rPr lang="en-US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</a:t>
            </a:r>
            <a:r>
              <a:rPr lang="en-US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bed</a:t>
            </a:r>
          </a:p>
          <a:p>
            <a:r>
              <a:rPr lang="en-US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2-a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21D1E-5363-4EB7-A8E5-55F52CA7B66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1-b</a:t>
            </a:r>
          </a:p>
          <a:p>
            <a:r>
              <a:rPr lang="en-US" dirty="0" smtClean="0"/>
              <a:t>2-c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21D1E-5363-4EB7-A8E5-55F52CA7B66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1-c</a:t>
            </a:r>
          </a:p>
          <a:p>
            <a:r>
              <a:rPr lang="en-US" dirty="0" smtClean="0"/>
              <a:t>2-c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121D1E-5363-4EB7-A8E5-55F52CA7B66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000628" y="6632534"/>
            <a:ext cx="3214710" cy="153888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 dirty="0">
                <a:solidFill>
                  <a:srgbClr val="FFFFFF"/>
                </a:solidFill>
              </a:rPr>
              <a:t>© </a:t>
            </a:r>
            <a:r>
              <a:rPr lang="en-US" sz="1000" dirty="0" smtClean="0">
                <a:solidFill>
                  <a:srgbClr val="FFFFFF"/>
                </a:solidFill>
              </a:rPr>
              <a:t>2014</a:t>
            </a:r>
            <a:r>
              <a:rPr lang="en-US" sz="1000" baseline="0" dirty="0" smtClean="0">
                <a:solidFill>
                  <a:srgbClr val="FFFFFF"/>
                </a:solidFill>
              </a:rPr>
              <a:t> </a:t>
            </a:r>
            <a:r>
              <a:rPr lang="en-US" sz="1000" dirty="0" smtClean="0">
                <a:solidFill>
                  <a:srgbClr val="FFFFFF"/>
                </a:solidFill>
              </a:rPr>
              <a:t>wheresjenny.com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34" name="Picture 15" descr="logo WIJ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604250" y="0"/>
            <a:ext cx="539750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 userDrawn="1"/>
        </p:nvSpPr>
        <p:spPr>
          <a:xfrm>
            <a:off x="1066800" y="0"/>
            <a:ext cx="3276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English</a:t>
            </a:r>
            <a:r>
              <a:rPr lang="en-US" baseline="0" dirty="0" smtClean="0">
                <a:solidFill>
                  <a:schemeClr val="bg1"/>
                </a:solidFill>
              </a:rPr>
              <a:t> game 4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ts1.mm.bing.net/th?&amp;id=HN.607987496087782121&amp;w=300&amp;h=300&amp;c=0&amp;pid=1.9&amp;rs=0&amp;p=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1371600"/>
            <a:ext cx="5334000" cy="4191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219200"/>
            <a:ext cx="5943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66"/>
                </a:solidFill>
              </a:rPr>
              <a:t>Through shade upon shade of aquamarine and sapphire,</a:t>
            </a:r>
          </a:p>
          <a:p>
            <a:r>
              <a:rPr lang="en-US" b="1" dirty="0" smtClean="0">
                <a:solidFill>
                  <a:srgbClr val="FF0066"/>
                </a:solidFill>
              </a:rPr>
              <a:t>Set below burnished gold,</a:t>
            </a:r>
          </a:p>
          <a:p>
            <a:r>
              <a:rPr lang="en-US" b="1" dirty="0" smtClean="0">
                <a:solidFill>
                  <a:srgbClr val="FF0066"/>
                </a:solidFill>
              </a:rPr>
              <a:t>Hand upon helpful fin, and skin to silky skin,</a:t>
            </a:r>
          </a:p>
          <a:p>
            <a:r>
              <a:rPr lang="en-US" b="1" dirty="0" smtClean="0">
                <a:solidFill>
                  <a:srgbClr val="FF0066"/>
                </a:solidFill>
              </a:rPr>
              <a:t>In joyful oneness with their graceful strength,</a:t>
            </a:r>
          </a:p>
          <a:p>
            <a:r>
              <a:rPr lang="en-US" b="1" dirty="0" smtClean="0">
                <a:solidFill>
                  <a:srgbClr val="FF0066"/>
                </a:solidFill>
              </a:rPr>
              <a:t>I swam with gentle dolphins.</a:t>
            </a:r>
            <a:endParaRPr lang="en-US" b="1" dirty="0">
              <a:solidFill>
                <a:srgbClr val="FF0066"/>
              </a:solidFill>
            </a:endParaRPr>
          </a:p>
        </p:txBody>
      </p:sp>
      <p:pic>
        <p:nvPicPr>
          <p:cNvPr id="5122" name="Picture 2" descr="http://ts1.mm.bing.net/th?&amp;id=HN.608034736422914228&amp;w=300&amp;h=300&amp;c=0&amp;pid=1.9&amp;rs=0&amp;p=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1219200"/>
            <a:ext cx="2857500" cy="183832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04800" y="3505200"/>
            <a:ext cx="8229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 What do you think this verse is about?</a:t>
            </a:r>
          </a:p>
          <a:p>
            <a:pPr marL="342900" indent="-342900">
              <a:buAutoNum type="alphaLcPeriod"/>
            </a:pPr>
            <a:r>
              <a:rPr lang="en-US" b="1" dirty="0" smtClean="0">
                <a:solidFill>
                  <a:srgbClr val="0070C0"/>
                </a:solidFill>
              </a:rPr>
              <a:t>The writer’s favorite colors, gold, aquamarine and sapphire.</a:t>
            </a:r>
          </a:p>
          <a:p>
            <a:pPr marL="342900" indent="-342900">
              <a:buAutoNum type="alphaLcPeriod"/>
            </a:pPr>
            <a:r>
              <a:rPr lang="en-US" b="1" dirty="0" smtClean="0">
                <a:solidFill>
                  <a:srgbClr val="0070C0"/>
                </a:solidFill>
              </a:rPr>
              <a:t> Swimming in the sea with dolphins.</a:t>
            </a:r>
          </a:p>
          <a:p>
            <a:pPr marL="342900" indent="-342900">
              <a:buAutoNum type="alphaLcPeriod"/>
            </a:pPr>
            <a:r>
              <a:rPr lang="en-US" b="1" dirty="0" smtClean="0">
                <a:solidFill>
                  <a:srgbClr val="0070C0"/>
                </a:solidFill>
              </a:rPr>
              <a:t> Feeling happy and strong.</a:t>
            </a:r>
          </a:p>
          <a:p>
            <a:pPr marL="342900" indent="-342900">
              <a:buAutoNum type="alphaLcPeriod"/>
            </a:pPr>
            <a:endParaRPr lang="en-US" b="1" dirty="0" smtClean="0">
              <a:solidFill>
                <a:srgbClr val="0070C0"/>
              </a:solidFill>
            </a:endParaRPr>
          </a:p>
          <a:p>
            <a:pPr marL="342900" indent="-342900"/>
            <a:r>
              <a:rPr lang="en-US" b="1" dirty="0" smtClean="0">
                <a:solidFill>
                  <a:srgbClr val="0070C0"/>
                </a:solidFill>
              </a:rPr>
              <a:t>2. Which words in the poem are talking about sunlight?</a:t>
            </a:r>
          </a:p>
          <a:p>
            <a:pPr marL="342900" indent="-342900">
              <a:buAutoNum type="alphaLcPeriod"/>
            </a:pPr>
            <a:r>
              <a:rPr lang="en-US" b="1" dirty="0" smtClean="0">
                <a:solidFill>
                  <a:srgbClr val="0070C0"/>
                </a:solidFill>
              </a:rPr>
              <a:t>Burnished gold</a:t>
            </a:r>
          </a:p>
          <a:p>
            <a:pPr marL="342900" indent="-342900">
              <a:buAutoNum type="alphaLcPeriod"/>
            </a:pPr>
            <a:r>
              <a:rPr lang="en-US" b="1" dirty="0" smtClean="0">
                <a:solidFill>
                  <a:srgbClr val="0070C0"/>
                </a:solidFill>
              </a:rPr>
              <a:t> Aquamarine and sapphire</a:t>
            </a:r>
          </a:p>
          <a:p>
            <a:pPr marL="342900" indent="-342900">
              <a:buAutoNum type="alphaLcPeriod"/>
            </a:pPr>
            <a:r>
              <a:rPr lang="en-US" b="1" dirty="0" smtClean="0">
                <a:solidFill>
                  <a:srgbClr val="0070C0"/>
                </a:solidFill>
              </a:rPr>
              <a:t> Silky skin</a:t>
            </a:r>
            <a:endParaRPr lang="en-US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143000"/>
            <a:ext cx="5867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Trudging and staggering, coldly determined,</a:t>
            </a:r>
          </a:p>
          <a:p>
            <a:r>
              <a:rPr lang="en-US" b="1" dirty="0" smtClean="0">
                <a:solidFill>
                  <a:srgbClr val="0000CC"/>
                </a:solidFill>
              </a:rPr>
              <a:t>Through whirling white and glacial glitter,</a:t>
            </a:r>
          </a:p>
          <a:p>
            <a:r>
              <a:rPr lang="en-US" b="1" dirty="0" smtClean="0">
                <a:solidFill>
                  <a:srgbClr val="0000CC"/>
                </a:solidFill>
              </a:rPr>
              <a:t>Across crystal chasms and frozen floes,</a:t>
            </a:r>
          </a:p>
          <a:p>
            <a:r>
              <a:rPr lang="en-US" b="1" dirty="0" smtClean="0">
                <a:solidFill>
                  <a:srgbClr val="0000CC"/>
                </a:solidFill>
              </a:rPr>
              <a:t>Ploughing through shifting drifts of snow upon snow,</a:t>
            </a:r>
          </a:p>
          <a:p>
            <a:r>
              <a:rPr lang="en-US" b="1" dirty="0" smtClean="0">
                <a:solidFill>
                  <a:srgbClr val="0000CC"/>
                </a:solidFill>
              </a:rPr>
              <a:t>I journeyed to the pole. 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3352800"/>
            <a:ext cx="7696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9900"/>
                </a:solidFill>
              </a:rPr>
              <a:t> What is ‘whirling white and glacial glitter’ describing?</a:t>
            </a:r>
          </a:p>
          <a:p>
            <a:pPr marL="342900" indent="-342900">
              <a:buAutoNum type="alphaLcPeriod"/>
            </a:pPr>
            <a:r>
              <a:rPr lang="en-US" b="1" dirty="0" smtClean="0">
                <a:solidFill>
                  <a:srgbClr val="FF9900"/>
                </a:solidFill>
              </a:rPr>
              <a:t>A huge, spinning ice berg</a:t>
            </a:r>
          </a:p>
          <a:p>
            <a:pPr marL="342900" indent="-342900">
              <a:buAutoNum type="alphaLcPeriod"/>
            </a:pPr>
            <a:r>
              <a:rPr lang="en-US" b="1" dirty="0" smtClean="0">
                <a:solidFill>
                  <a:srgbClr val="FF9900"/>
                </a:solidFill>
              </a:rPr>
              <a:t> Cave full of ice</a:t>
            </a:r>
          </a:p>
          <a:p>
            <a:pPr marL="342900" indent="-342900">
              <a:buAutoNum type="alphaLcPeriod"/>
            </a:pPr>
            <a:r>
              <a:rPr lang="en-US" b="1" dirty="0" smtClean="0">
                <a:solidFill>
                  <a:srgbClr val="FF9900"/>
                </a:solidFill>
              </a:rPr>
              <a:t> The snow and the icy landscape. </a:t>
            </a:r>
          </a:p>
          <a:p>
            <a:pPr marL="342900" indent="-342900">
              <a:buAutoNum type="alphaLcPeriod"/>
            </a:pPr>
            <a:endParaRPr lang="en-US" b="1" dirty="0" smtClean="0">
              <a:solidFill>
                <a:srgbClr val="FF9900"/>
              </a:solidFill>
            </a:endParaRPr>
          </a:p>
          <a:p>
            <a:pPr marL="342900" indent="-342900"/>
            <a:r>
              <a:rPr lang="en-US" b="1" dirty="0" smtClean="0">
                <a:solidFill>
                  <a:srgbClr val="FF9900"/>
                </a:solidFill>
              </a:rPr>
              <a:t>2. What is a ‘ crystal chasm’?</a:t>
            </a:r>
          </a:p>
          <a:p>
            <a:pPr marL="342900" indent="-342900">
              <a:buAutoNum type="alphaLcPeriod"/>
            </a:pPr>
            <a:r>
              <a:rPr lang="en-US" b="1" dirty="0" smtClean="0">
                <a:solidFill>
                  <a:srgbClr val="FF9900"/>
                </a:solidFill>
              </a:rPr>
              <a:t>A deep, icy crack in the ground.</a:t>
            </a:r>
          </a:p>
          <a:p>
            <a:pPr marL="342900" indent="-342900">
              <a:buAutoNum type="alphaLcPeriod"/>
            </a:pPr>
            <a:r>
              <a:rPr lang="en-US" b="1" dirty="0" smtClean="0">
                <a:solidFill>
                  <a:srgbClr val="FF9900"/>
                </a:solidFill>
              </a:rPr>
              <a:t> A huge crystal with a crack in it.</a:t>
            </a:r>
          </a:p>
          <a:p>
            <a:pPr marL="342900" indent="-342900">
              <a:buAutoNum type="alphaLcPeriod"/>
            </a:pPr>
            <a:r>
              <a:rPr lang="en-US" b="1" dirty="0" smtClean="0">
                <a:solidFill>
                  <a:srgbClr val="FF9900"/>
                </a:solidFill>
              </a:rPr>
              <a:t> A deep crack made out of crystal.</a:t>
            </a:r>
            <a:endParaRPr lang="en-US" b="1" dirty="0">
              <a:solidFill>
                <a:srgbClr val="FF9900"/>
              </a:solidFill>
            </a:endParaRPr>
          </a:p>
        </p:txBody>
      </p:sp>
      <p:pic>
        <p:nvPicPr>
          <p:cNvPr id="4098" name="Picture 2" descr="http://ts1.mm.bing.net/th?&amp;id=HN.608016207938323814&amp;w=300&amp;h=300&amp;c=0&amp;pid=1.9&amp;rs=0&amp;p=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2600" y="990600"/>
            <a:ext cx="3314700" cy="2209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14400"/>
            <a:ext cx="5562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8080"/>
                </a:solidFill>
              </a:rPr>
              <a:t>As I blasted off  to the violet vastness of space</a:t>
            </a:r>
          </a:p>
          <a:p>
            <a:r>
              <a:rPr lang="en-US" b="1" dirty="0" smtClean="0">
                <a:solidFill>
                  <a:srgbClr val="008080"/>
                </a:solidFill>
              </a:rPr>
              <a:t>It came for me, creeping on stealthy feet,</a:t>
            </a:r>
          </a:p>
          <a:p>
            <a:r>
              <a:rPr lang="en-US" b="1" dirty="0" smtClean="0">
                <a:solidFill>
                  <a:srgbClr val="008080"/>
                </a:solidFill>
              </a:rPr>
              <a:t>Drawing me back to my shadowed pillow.</a:t>
            </a:r>
          </a:p>
          <a:p>
            <a:r>
              <a:rPr lang="en-US" b="1" dirty="0" smtClean="0">
                <a:solidFill>
                  <a:srgbClr val="008080"/>
                </a:solidFill>
              </a:rPr>
              <a:t>A stricken shadow of terror.</a:t>
            </a:r>
          </a:p>
          <a:p>
            <a:r>
              <a:rPr lang="en-US" b="1" dirty="0" smtClean="0">
                <a:solidFill>
                  <a:srgbClr val="008080"/>
                </a:solidFill>
              </a:rPr>
              <a:t>Shaken by my heart’s tumultuous beat.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" y="3048000"/>
            <a:ext cx="7162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CC00FF"/>
                </a:solidFill>
              </a:rPr>
              <a:t>What does ‘shadowed pillow’ tell us about what’s going on in the poem?</a:t>
            </a:r>
          </a:p>
          <a:p>
            <a:pPr marL="342900" indent="-342900">
              <a:buAutoNum type="alphaLcPeriod"/>
            </a:pPr>
            <a:r>
              <a:rPr lang="en-US" b="1" dirty="0" smtClean="0">
                <a:solidFill>
                  <a:srgbClr val="CC00FF"/>
                </a:solidFill>
              </a:rPr>
              <a:t>The writer is in a comfortable spacecraft.</a:t>
            </a:r>
          </a:p>
          <a:p>
            <a:pPr marL="342900" indent="-342900">
              <a:buAutoNum type="alphaLcPeriod"/>
            </a:pPr>
            <a:r>
              <a:rPr lang="en-US" b="1" dirty="0" smtClean="0">
                <a:solidFill>
                  <a:srgbClr val="CC00FF"/>
                </a:solidFill>
              </a:rPr>
              <a:t> The ‘shadowed pillow’ represents clouds which the writer is falling through</a:t>
            </a:r>
          </a:p>
          <a:p>
            <a:pPr marL="342900" indent="-342900">
              <a:buAutoNum type="alphaLcPeriod"/>
            </a:pPr>
            <a:r>
              <a:rPr lang="en-US" b="1" dirty="0" smtClean="0">
                <a:solidFill>
                  <a:srgbClr val="CC00FF"/>
                </a:solidFill>
              </a:rPr>
              <a:t> It’s a hint that the poem is about a dream and the writer is still in the bed.</a:t>
            </a:r>
          </a:p>
          <a:p>
            <a:pPr marL="342900" indent="-342900"/>
            <a:r>
              <a:rPr lang="en-US" b="1" dirty="0" smtClean="0">
                <a:solidFill>
                  <a:srgbClr val="CC00FF"/>
                </a:solidFill>
              </a:rPr>
              <a:t>2. What does tumultuous mean?</a:t>
            </a:r>
          </a:p>
          <a:p>
            <a:pPr marL="342900" indent="-342900">
              <a:buAutoNum type="alphaLcPeriod"/>
            </a:pPr>
            <a:r>
              <a:rPr lang="en-US" b="1" dirty="0" smtClean="0">
                <a:solidFill>
                  <a:srgbClr val="CC00FF"/>
                </a:solidFill>
              </a:rPr>
              <a:t>Loud and confused</a:t>
            </a:r>
          </a:p>
          <a:p>
            <a:pPr marL="342900" indent="-342900">
              <a:buAutoNum type="alphaLcPeriod"/>
            </a:pPr>
            <a:r>
              <a:rPr lang="en-US" b="1" dirty="0" smtClean="0">
                <a:solidFill>
                  <a:srgbClr val="CC00FF"/>
                </a:solidFill>
              </a:rPr>
              <a:t>Lots of</a:t>
            </a:r>
          </a:p>
          <a:p>
            <a:pPr marL="342900" indent="-342900">
              <a:buAutoNum type="alphaLcPeriod"/>
            </a:pPr>
            <a:r>
              <a:rPr lang="en-US" b="1" dirty="0" smtClean="0">
                <a:solidFill>
                  <a:srgbClr val="CC00FF"/>
                </a:solidFill>
              </a:rPr>
              <a:t> Piled up in a heap.</a:t>
            </a:r>
            <a:endParaRPr lang="en-US" b="1" dirty="0">
              <a:solidFill>
                <a:srgbClr val="CC00FF"/>
              </a:solidFill>
            </a:endParaRPr>
          </a:p>
        </p:txBody>
      </p:sp>
      <p:pic>
        <p:nvPicPr>
          <p:cNvPr id="6146" name="Picture 2" descr="http://ts1.mm.bing.net/th?&amp;id=HN.608031940402874884&amp;w=300&amp;h=300&amp;c=0&amp;pid=1.9&amp;rs=0&amp;p=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762000"/>
            <a:ext cx="2857500" cy="18478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762000"/>
            <a:ext cx="807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A Sighing drone, a grumbling groan,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A growling voice-trying to talk?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A rattling, rumbling drawn – out moan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(Good morning ! It’s time for my walk!)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2895600"/>
            <a:ext cx="8229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 What is a sighing drone?</a:t>
            </a:r>
          </a:p>
          <a:p>
            <a:pPr marL="342900" indent="-342900">
              <a:buAutoNum type="alphaLcPeriod"/>
            </a:pPr>
            <a:r>
              <a:rPr lang="en-US" b="1" dirty="0" smtClean="0">
                <a:solidFill>
                  <a:srgbClr val="FF0000"/>
                </a:solidFill>
              </a:rPr>
              <a:t>An unhappy robot</a:t>
            </a:r>
          </a:p>
          <a:p>
            <a:pPr marL="342900" indent="-342900">
              <a:buAutoNum type="alphaLcPeriod"/>
            </a:pPr>
            <a:r>
              <a:rPr lang="en-US" b="1" dirty="0" smtClean="0">
                <a:solidFill>
                  <a:srgbClr val="FF0000"/>
                </a:solidFill>
              </a:rPr>
              <a:t> A moaning sound</a:t>
            </a:r>
          </a:p>
          <a:p>
            <a:pPr marL="342900" indent="-342900">
              <a:buAutoNum type="alphaLcPeriod"/>
            </a:pPr>
            <a:r>
              <a:rPr lang="en-US" b="1" dirty="0" smtClean="0">
                <a:solidFill>
                  <a:srgbClr val="FF0000"/>
                </a:solidFill>
              </a:rPr>
              <a:t> A wistful bee</a:t>
            </a:r>
          </a:p>
          <a:p>
            <a:pPr marL="342900" indent="-342900">
              <a:buAutoNum type="alphaLcPeriod"/>
            </a:pPr>
            <a:endParaRPr lang="en-US" b="1" dirty="0" smtClean="0">
              <a:solidFill>
                <a:srgbClr val="FF0000"/>
              </a:solidFill>
            </a:endParaRPr>
          </a:p>
          <a:p>
            <a:pPr marL="342900" indent="-342900"/>
            <a:r>
              <a:rPr lang="en-US" b="1" dirty="0" smtClean="0">
                <a:solidFill>
                  <a:srgbClr val="FF0000"/>
                </a:solidFill>
              </a:rPr>
              <a:t>2. Why does </a:t>
            </a:r>
            <a:r>
              <a:rPr lang="en-US" b="1" dirty="0" smtClean="0">
                <a:solidFill>
                  <a:srgbClr val="FF0000"/>
                </a:solidFill>
              </a:rPr>
              <a:t>the writer change the mood in the last line?</a:t>
            </a:r>
          </a:p>
          <a:p>
            <a:pPr marL="342900" indent="-342900">
              <a:buAutoNum type="alphaLcPeriod"/>
            </a:pPr>
            <a:r>
              <a:rPr lang="en-US" b="1" dirty="0" smtClean="0">
                <a:solidFill>
                  <a:srgbClr val="FF0000"/>
                </a:solidFill>
              </a:rPr>
              <a:t>Because they want to rhyme ‘walk’ with ‘talk’</a:t>
            </a:r>
          </a:p>
          <a:p>
            <a:pPr marL="342900" indent="-342900">
              <a:buAutoNum type="alphaLcPeriod"/>
            </a:pP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Because they want </a:t>
            </a:r>
            <a:r>
              <a:rPr lang="en-US" b="1" dirty="0" smtClean="0">
                <a:solidFill>
                  <a:srgbClr val="FF0000"/>
                </a:solidFill>
              </a:rPr>
              <a:t>to return to the happy mood in the first verse</a:t>
            </a:r>
          </a:p>
          <a:p>
            <a:pPr marL="342900" indent="-342900">
              <a:buAutoNum type="alphaLcPeriod"/>
            </a:pP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Because they want </a:t>
            </a:r>
            <a:r>
              <a:rPr lang="en-US" b="1" dirty="0" smtClean="0">
                <a:solidFill>
                  <a:srgbClr val="FF0000"/>
                </a:solidFill>
              </a:rPr>
              <a:t>to give a hint that there’s a surprise waiting in the last verse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4098" name="Picture 2" descr="http://ts1.mm.bing.net/th?&amp;id=HN.608009696775573340&amp;w=300&amp;h=300&amp;c=0&amp;pid=1.9&amp;rs=0&amp;p=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1200" y="1066800"/>
            <a:ext cx="2857500" cy="2771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685800"/>
            <a:ext cx="861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333399"/>
                </a:solidFill>
              </a:rPr>
              <a:t>With a jump and a bump and a slithering slump,</a:t>
            </a:r>
          </a:p>
          <a:p>
            <a:r>
              <a:rPr lang="en-US" b="1" dirty="0" smtClean="0">
                <a:solidFill>
                  <a:srgbClr val="333399"/>
                </a:solidFill>
              </a:rPr>
              <a:t>I could feel his hot breath on my head!</a:t>
            </a:r>
          </a:p>
          <a:p>
            <a:r>
              <a:rPr lang="en-US" b="1" dirty="0" smtClean="0">
                <a:solidFill>
                  <a:srgbClr val="333399"/>
                </a:solidFill>
              </a:rPr>
              <a:t>Not a ghoul with a curse, not a monster, or worse…</a:t>
            </a:r>
          </a:p>
          <a:p>
            <a:r>
              <a:rPr lang="en-US" b="1" dirty="0" smtClean="0">
                <a:solidFill>
                  <a:srgbClr val="333399"/>
                </a:solidFill>
              </a:rPr>
              <a:t>Just my dog, jumping up on my bed!</a:t>
            </a:r>
            <a:endParaRPr lang="en-US" b="1" dirty="0">
              <a:solidFill>
                <a:srgbClr val="333399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3048000"/>
            <a:ext cx="6553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C3300"/>
                </a:solidFill>
              </a:rPr>
              <a:t>1.What feature of poetry do the words ‘head’ and ‘bed’ at the ends of the 2</a:t>
            </a:r>
            <a:r>
              <a:rPr lang="en-US" b="1" baseline="30000" dirty="0" smtClean="0">
                <a:solidFill>
                  <a:srgbClr val="CC3300"/>
                </a:solidFill>
              </a:rPr>
              <a:t>nd</a:t>
            </a:r>
            <a:r>
              <a:rPr lang="en-US" b="1" dirty="0" smtClean="0">
                <a:solidFill>
                  <a:srgbClr val="CC3300"/>
                </a:solidFill>
              </a:rPr>
              <a:t> and 4</a:t>
            </a:r>
            <a:r>
              <a:rPr lang="en-US" b="1" baseline="30000" dirty="0" smtClean="0">
                <a:solidFill>
                  <a:srgbClr val="CC3300"/>
                </a:solidFill>
              </a:rPr>
              <a:t>th</a:t>
            </a:r>
            <a:r>
              <a:rPr lang="en-US" b="1" dirty="0" smtClean="0">
                <a:solidFill>
                  <a:srgbClr val="CC3300"/>
                </a:solidFill>
              </a:rPr>
              <a:t> lines use?</a:t>
            </a:r>
          </a:p>
          <a:p>
            <a:pPr marL="342900" indent="-342900">
              <a:buAutoNum type="alphaLcPeriod"/>
            </a:pPr>
            <a:r>
              <a:rPr lang="en-US" b="1" dirty="0" smtClean="0">
                <a:solidFill>
                  <a:srgbClr val="CC3300"/>
                </a:solidFill>
              </a:rPr>
              <a:t>Metaphor</a:t>
            </a:r>
          </a:p>
          <a:p>
            <a:pPr marL="342900" indent="-342900">
              <a:buAutoNum type="alphaLcPeriod"/>
            </a:pPr>
            <a:r>
              <a:rPr lang="en-US" b="1" dirty="0" smtClean="0">
                <a:solidFill>
                  <a:srgbClr val="CC3300"/>
                </a:solidFill>
              </a:rPr>
              <a:t> </a:t>
            </a:r>
            <a:r>
              <a:rPr lang="en-US" b="1" dirty="0" smtClean="0">
                <a:solidFill>
                  <a:srgbClr val="CC3300"/>
                </a:solidFill>
              </a:rPr>
              <a:t>Chorus</a:t>
            </a:r>
          </a:p>
          <a:p>
            <a:pPr marL="342900" indent="-342900">
              <a:buAutoNum type="alphaLcPeriod"/>
            </a:pPr>
            <a:r>
              <a:rPr lang="en-US" b="1" dirty="0" smtClean="0">
                <a:solidFill>
                  <a:srgbClr val="CC3300"/>
                </a:solidFill>
              </a:rPr>
              <a:t> </a:t>
            </a:r>
            <a:r>
              <a:rPr lang="en-US" b="1" dirty="0" smtClean="0">
                <a:solidFill>
                  <a:srgbClr val="CC3300"/>
                </a:solidFill>
              </a:rPr>
              <a:t>Rhyme</a:t>
            </a:r>
          </a:p>
          <a:p>
            <a:pPr marL="342900" indent="-342900">
              <a:buAutoNum type="alphaLcPeriod"/>
            </a:pPr>
            <a:endParaRPr lang="en-US" b="1" dirty="0" smtClean="0">
              <a:solidFill>
                <a:srgbClr val="CC3300"/>
              </a:solidFill>
            </a:endParaRPr>
          </a:p>
          <a:p>
            <a:pPr marL="342900" indent="-342900"/>
            <a:r>
              <a:rPr lang="en-US" b="1" dirty="0" smtClean="0">
                <a:solidFill>
                  <a:srgbClr val="CC3300"/>
                </a:solidFill>
              </a:rPr>
              <a:t>2. Whom is the poet talking about?</a:t>
            </a:r>
          </a:p>
          <a:p>
            <a:pPr marL="342900" indent="-342900">
              <a:buAutoNum type="alphaLcPeriod"/>
            </a:pPr>
            <a:r>
              <a:rPr lang="en-US" b="1" dirty="0" smtClean="0">
                <a:solidFill>
                  <a:srgbClr val="CC3300"/>
                </a:solidFill>
              </a:rPr>
              <a:t>Monster</a:t>
            </a:r>
          </a:p>
          <a:p>
            <a:pPr marL="342900" indent="-342900">
              <a:buAutoNum type="alphaLcPeriod"/>
            </a:pPr>
            <a:r>
              <a:rPr lang="en-US" b="1" dirty="0" smtClean="0">
                <a:solidFill>
                  <a:srgbClr val="CC3300"/>
                </a:solidFill>
              </a:rPr>
              <a:t> </a:t>
            </a:r>
            <a:r>
              <a:rPr lang="en-US" b="1" dirty="0" smtClean="0">
                <a:solidFill>
                  <a:srgbClr val="CC3300"/>
                </a:solidFill>
              </a:rPr>
              <a:t>dream</a:t>
            </a:r>
          </a:p>
          <a:p>
            <a:pPr marL="342900" indent="-342900">
              <a:buAutoNum type="alphaLcPeriod"/>
            </a:pPr>
            <a:r>
              <a:rPr lang="en-US" b="1" dirty="0" smtClean="0">
                <a:solidFill>
                  <a:srgbClr val="CC3300"/>
                </a:solidFill>
              </a:rPr>
              <a:t> </a:t>
            </a:r>
            <a:r>
              <a:rPr lang="en-US" b="1" dirty="0" smtClean="0">
                <a:solidFill>
                  <a:srgbClr val="CC3300"/>
                </a:solidFill>
              </a:rPr>
              <a:t>dog</a:t>
            </a:r>
            <a:endParaRPr lang="en-US" b="1" dirty="0">
              <a:solidFill>
                <a:srgbClr val="CC3300"/>
              </a:solidFill>
            </a:endParaRPr>
          </a:p>
        </p:txBody>
      </p:sp>
      <p:pic>
        <p:nvPicPr>
          <p:cNvPr id="2050" name="Picture 2" descr="http://ts1.mm.bing.net/th?&amp;id=HN.608013974558804323&amp;w=300&amp;h=300&amp;c=0&amp;pid=1.9&amp;rs=0&amp;p=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838200"/>
            <a:ext cx="230505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83820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>
                <a:solidFill>
                  <a:srgbClr val="008000"/>
                </a:solidFill>
              </a:rPr>
              <a:t>Now, listen close, the future calls...</a:t>
            </a:r>
            <a:br>
              <a:rPr lang="en-US" b="1" dirty="0" smtClean="0">
                <a:solidFill>
                  <a:srgbClr val="008000"/>
                </a:solidFill>
              </a:rPr>
            </a:br>
            <a:r>
              <a:rPr lang="en-US" b="1" dirty="0" smtClean="0">
                <a:solidFill>
                  <a:srgbClr val="008000"/>
                </a:solidFill>
              </a:rPr>
              <a:t>Build your bridges and tear down walls!</a:t>
            </a:r>
            <a:br>
              <a:rPr lang="en-US" b="1" dirty="0" smtClean="0">
                <a:solidFill>
                  <a:srgbClr val="008000"/>
                </a:solidFill>
              </a:rPr>
            </a:br>
            <a:r>
              <a:rPr lang="en-US" b="1" dirty="0" smtClean="0">
                <a:solidFill>
                  <a:srgbClr val="008000"/>
                </a:solidFill>
              </a:rPr>
              <a:t>For time has taught and so it seems</a:t>
            </a:r>
            <a:br>
              <a:rPr lang="en-US" b="1" dirty="0" smtClean="0">
                <a:solidFill>
                  <a:srgbClr val="008000"/>
                </a:solidFill>
              </a:rPr>
            </a:br>
            <a:r>
              <a:rPr lang="en-US" b="1" dirty="0" smtClean="0">
                <a:solidFill>
                  <a:srgbClr val="008000"/>
                </a:solidFill>
              </a:rPr>
              <a:t>Realities are born of DREAMS!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3124200"/>
            <a:ext cx="533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800080"/>
                </a:solidFill>
              </a:rPr>
              <a:t>1. What does ‘tear down walls’ mean?</a:t>
            </a:r>
          </a:p>
          <a:p>
            <a:endParaRPr lang="en-US" b="1" dirty="0" smtClean="0">
              <a:solidFill>
                <a:srgbClr val="800080"/>
              </a:solidFill>
            </a:endParaRPr>
          </a:p>
          <a:p>
            <a:r>
              <a:rPr lang="en-US" b="1" dirty="0" smtClean="0">
                <a:solidFill>
                  <a:srgbClr val="800080"/>
                </a:solidFill>
              </a:rPr>
              <a:t>2. What is the gist of the poem?</a:t>
            </a:r>
            <a:endParaRPr lang="en-US" b="1" dirty="0">
              <a:solidFill>
                <a:srgbClr val="800080"/>
              </a:solidFill>
            </a:endParaRPr>
          </a:p>
        </p:txBody>
      </p:sp>
      <p:pic>
        <p:nvPicPr>
          <p:cNvPr id="26626" name="Picture 2" descr="http://ts1.mm.bing.net/th?&amp;id=HN.608027898842841197&amp;w=300&amp;h=300&amp;c=0&amp;pid=1.9&amp;rs=0&amp;p=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0" y="1066800"/>
            <a:ext cx="230505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</TotalTime>
  <Words>624</Words>
  <Application>Microsoft Office PowerPoint</Application>
  <PresentationFormat>On-screen Show (4:3)</PresentationFormat>
  <Paragraphs>92</Paragraphs>
  <Slides>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3_Default Design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36</cp:revision>
  <dcterms:created xsi:type="dcterms:W3CDTF">2014-06-27T13:32:27Z</dcterms:created>
  <dcterms:modified xsi:type="dcterms:W3CDTF">2014-06-30T07:25:24Z</dcterms:modified>
</cp:coreProperties>
</file>