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5"/>
  </p:notesMasterIdLst>
  <p:sldIdLst>
    <p:sldId id="271" r:id="rId2"/>
    <p:sldId id="256" r:id="rId3"/>
    <p:sldId id="267" r:id="rId4"/>
    <p:sldId id="257" r:id="rId5"/>
    <p:sldId id="266" r:id="rId6"/>
    <p:sldId id="258" r:id="rId7"/>
    <p:sldId id="259" r:id="rId8"/>
    <p:sldId id="260" r:id="rId9"/>
    <p:sldId id="261" r:id="rId10"/>
    <p:sldId id="269" r:id="rId11"/>
    <p:sldId id="270" r:id="rId12"/>
    <p:sldId id="272" r:id="rId13"/>
    <p:sldId id="273"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5" autoAdjust="0"/>
    <p:restoredTop sz="60746" autoAdjust="0"/>
  </p:normalViewPr>
  <p:slideViewPr>
    <p:cSldViewPr>
      <p:cViewPr varScale="1">
        <p:scale>
          <a:sx n="37" d="100"/>
          <a:sy n="37" d="100"/>
        </p:scale>
        <p:origin x="-226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87F9BF-DDDD-41A0-A745-D3666D054425}" type="datetimeFigureOut">
              <a:rPr lang="en-GB" smtClean="0"/>
              <a:pPr/>
              <a:t>11/09/2015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379535-9CD7-446B-8718-23D3EA6146D3}" type="slidenum">
              <a:rPr lang="en-GB" smtClean="0"/>
              <a:pPr/>
              <a:t>‹#›</a:t>
            </a:fld>
            <a:endParaRPr lang="en-GB"/>
          </a:p>
        </p:txBody>
      </p:sp>
    </p:spTree>
    <p:extLst>
      <p:ext uri="{BB962C8B-B14F-4D97-AF65-F5344CB8AC3E}">
        <p14:creationId xmlns:p14="http://schemas.microsoft.com/office/powerpoint/2010/main" val="2616366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Solar Orbiter =</a:t>
            </a:r>
            <a:r>
              <a:rPr lang="en-US" baseline="0" dirty="0" smtClean="0"/>
              <a:t> </a:t>
            </a:r>
            <a:r>
              <a:rPr lang="en-US" sz="1200" b="0" i="0" kern="1200" dirty="0" smtClean="0">
                <a:solidFill>
                  <a:schemeClr val="tx1"/>
                </a:solidFill>
                <a:latin typeface="+mn-lt"/>
                <a:ea typeface="+mn-ea"/>
                <a:cs typeface="+mn-cs"/>
              </a:rPr>
              <a:t>The first mission, Solar Orbiter, is the most ambitious ever undertaken to study the Sun and has been scheduled for launch in 2017.</a:t>
            </a:r>
          </a:p>
          <a:p>
            <a:r>
              <a:rPr lang="en-US" sz="1200" b="0" i="0" kern="1200" dirty="0" smtClean="0">
                <a:solidFill>
                  <a:schemeClr val="tx1"/>
                </a:solidFill>
                <a:latin typeface="+mn-lt"/>
                <a:ea typeface="+mn-ea"/>
                <a:cs typeface="+mn-cs"/>
              </a:rPr>
              <a:t>Euclid =  Will provide Hubble Space Telescope-quality images across the whole sky in the search for dark matter, will launch in 2019.</a:t>
            </a:r>
          </a:p>
          <a:p>
            <a:r>
              <a:rPr lang="en-US" sz="1200" b="0" i="0" kern="1200" dirty="0" smtClean="0">
                <a:solidFill>
                  <a:schemeClr val="tx1"/>
                </a:solidFill>
                <a:latin typeface="+mn-lt"/>
                <a:ea typeface="+mn-ea"/>
                <a:cs typeface="+mn-cs"/>
              </a:rPr>
              <a:t>JUICE, will carry a total of 11 scientific experiments to study the gas giant planet and its large ocean-bearing moons. JUICE is the first Large-class mission in ESA’s Cosmic Vision 2015–2025 </a:t>
            </a:r>
            <a:r>
              <a:rPr lang="en-US" sz="1200" b="0" i="0" kern="1200" dirty="0" err="1" smtClean="0">
                <a:solidFill>
                  <a:schemeClr val="tx1"/>
                </a:solidFill>
                <a:latin typeface="+mn-lt"/>
                <a:ea typeface="+mn-ea"/>
                <a:cs typeface="+mn-cs"/>
              </a:rPr>
              <a:t>programme</a:t>
            </a:r>
            <a:r>
              <a:rPr lang="en-US" sz="1200" b="0" i="0" kern="1200" dirty="0" smtClean="0">
                <a:solidFill>
                  <a:schemeClr val="tx1"/>
                </a:solidFill>
                <a:latin typeface="+mn-lt"/>
                <a:ea typeface="+mn-ea"/>
                <a:cs typeface="+mn-cs"/>
              </a:rPr>
              <a:t>. Planned for launch in 2022 and arrival at Jupiter in 2030, it will spend at least three years making detailed observations of the biggest planet in the Solar System and three of its largest moons, Ganymede, </a:t>
            </a:r>
            <a:r>
              <a:rPr lang="en-US" sz="1200" b="0" i="0" kern="1200" dirty="0" err="1" smtClean="0">
                <a:solidFill>
                  <a:schemeClr val="tx1"/>
                </a:solidFill>
                <a:latin typeface="+mn-lt"/>
                <a:ea typeface="+mn-ea"/>
                <a:cs typeface="+mn-cs"/>
              </a:rPr>
              <a:t>Callisto</a:t>
            </a:r>
            <a:r>
              <a:rPr lang="en-US" sz="1200" b="0" i="0" kern="1200" dirty="0" smtClean="0">
                <a:solidFill>
                  <a:schemeClr val="tx1"/>
                </a:solidFill>
                <a:latin typeface="+mn-lt"/>
                <a:ea typeface="+mn-ea"/>
                <a:cs typeface="+mn-cs"/>
              </a:rPr>
              <a:t> and </a:t>
            </a:r>
            <a:r>
              <a:rPr lang="en-US" sz="1200" b="0" i="0" kern="1200" dirty="0" err="1" smtClean="0">
                <a:solidFill>
                  <a:schemeClr val="tx1"/>
                </a:solidFill>
                <a:latin typeface="+mn-lt"/>
                <a:ea typeface="+mn-ea"/>
                <a:cs typeface="+mn-cs"/>
              </a:rPr>
              <a:t>Europa</a:t>
            </a:r>
            <a:r>
              <a:rPr lang="en-US" sz="1200" b="0" i="0" kern="1200" dirty="0" smtClean="0">
                <a:solidFill>
                  <a:schemeClr val="tx1"/>
                </a:solidFill>
                <a:latin typeface="+mn-lt"/>
                <a:ea typeface="+mn-ea"/>
                <a:cs typeface="+mn-cs"/>
              </a:rPr>
              <a:t>.</a:t>
            </a:r>
          </a:p>
          <a:p>
            <a:r>
              <a:rPr lang="en-US" sz="1200" b="0" i="0" kern="1200" dirty="0" smtClean="0">
                <a:solidFill>
                  <a:schemeClr val="tx1"/>
                </a:solidFill>
                <a:latin typeface="+mn-lt"/>
                <a:ea typeface="+mn-ea"/>
                <a:cs typeface="+mn-cs"/>
              </a:rPr>
              <a:t>These moons are thought to </a:t>
            </a:r>
            <a:r>
              <a:rPr lang="en-US" sz="1200" b="0" i="0" kern="1200" dirty="0" err="1" smtClean="0">
                <a:solidFill>
                  <a:schemeClr val="tx1"/>
                </a:solidFill>
                <a:latin typeface="+mn-lt"/>
                <a:ea typeface="+mn-ea"/>
                <a:cs typeface="+mn-cs"/>
              </a:rPr>
              <a:t>harbour</a:t>
            </a:r>
            <a:r>
              <a:rPr lang="en-US" sz="1200" b="0" i="0" kern="1200" dirty="0" smtClean="0">
                <a:solidFill>
                  <a:schemeClr val="tx1"/>
                </a:solidFill>
                <a:latin typeface="+mn-lt"/>
                <a:ea typeface="+mn-ea"/>
                <a:cs typeface="+mn-cs"/>
              </a:rPr>
              <a:t> vast water oceans beneath their icy surfaces and JUICE will map their surfaces, sound their interiors and assess their potential for hosting life in their oceans.</a:t>
            </a:r>
            <a:endParaRPr lang="en-GB" dirty="0"/>
          </a:p>
        </p:txBody>
      </p:sp>
      <p:sp>
        <p:nvSpPr>
          <p:cNvPr id="4" name="Slide Number Placeholder 3"/>
          <p:cNvSpPr>
            <a:spLocks noGrp="1"/>
          </p:cNvSpPr>
          <p:nvPr>
            <p:ph type="sldNum" sz="quarter" idx="10"/>
          </p:nvPr>
        </p:nvSpPr>
        <p:spPr/>
        <p:txBody>
          <a:bodyPr/>
          <a:lstStyle/>
          <a:p>
            <a:fld id="{DB379535-9CD7-446B-8718-23D3EA6146D3}" type="slidenum">
              <a:rPr lang="en-GB" smtClean="0"/>
              <a:pPr/>
              <a:t>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Dirty</a:t>
            </a:r>
            <a:r>
              <a:rPr lang="en-US" baseline="0" dirty="0" smtClean="0"/>
              <a:t> snow balls</a:t>
            </a:r>
          </a:p>
          <a:p>
            <a:pPr marL="0" indent="0">
              <a:buNone/>
            </a:pPr>
            <a:r>
              <a:rPr lang="en-US" baseline="0" dirty="0" smtClean="0"/>
              <a:t>2) Ice and dust</a:t>
            </a:r>
          </a:p>
          <a:p>
            <a:pPr marL="0" indent="0">
              <a:buNone/>
            </a:pPr>
            <a:r>
              <a:rPr lang="en-US" baseline="0" dirty="0" smtClean="0"/>
              <a:t>3) True</a:t>
            </a:r>
          </a:p>
          <a:p>
            <a:pPr marL="0" indent="0">
              <a:buNone/>
            </a:pPr>
            <a:endParaRPr lang="en-US" baseline="0" dirty="0" smtClean="0"/>
          </a:p>
          <a:p>
            <a:pPr marL="0" indent="0">
              <a:buNone/>
            </a:pPr>
            <a:endParaRPr lang="en-US" baseline="0" dirty="0" smtClean="0"/>
          </a:p>
          <a:p>
            <a:r>
              <a:rPr lang="en-US" sz="1200" b="1" u="sng" kern="1200" dirty="0" smtClean="0">
                <a:solidFill>
                  <a:schemeClr val="tx1"/>
                </a:solidFill>
                <a:effectLst/>
                <a:latin typeface="+mn-lt"/>
                <a:ea typeface="+mn-ea"/>
                <a:cs typeface="+mn-cs"/>
              </a:rPr>
              <a:t>Exercise:</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IN" sz="1200" kern="1200" dirty="0" smtClean="0">
              <a:solidFill>
                <a:schemeClr val="tx1"/>
              </a:solidFill>
              <a:effectLst/>
              <a:latin typeface="+mn-lt"/>
              <a:ea typeface="+mn-ea"/>
              <a:cs typeface="+mn-cs"/>
            </a:endParaRPr>
          </a:p>
          <a:p>
            <a:r>
              <a:rPr lang="en-IN" sz="1200" b="1" kern="1200" dirty="0" smtClean="0">
                <a:solidFill>
                  <a:schemeClr val="tx1"/>
                </a:solidFill>
                <a:effectLst/>
                <a:latin typeface="+mn-lt"/>
                <a:ea typeface="+mn-ea"/>
                <a:cs typeface="+mn-cs"/>
              </a:rPr>
              <a:t>1) Give synonym: </a:t>
            </a:r>
            <a:r>
              <a:rPr lang="en-IN" sz="1200" b="0" i="0" kern="1200" dirty="0" smtClean="0">
                <a:solidFill>
                  <a:schemeClr val="tx1"/>
                </a:solidFill>
                <a:effectLst/>
                <a:latin typeface="+mn-lt"/>
                <a:ea typeface="+mn-ea"/>
                <a:cs typeface="+mn-cs"/>
              </a:rPr>
              <a:t>Cosmic</a:t>
            </a:r>
            <a:endParaRPr lang="en-IN" sz="1200" kern="1200" dirty="0" smtClean="0">
              <a:solidFill>
                <a:schemeClr val="tx1"/>
              </a:solidFill>
              <a:effectLst/>
              <a:latin typeface="+mn-lt"/>
              <a:ea typeface="+mn-ea"/>
              <a:cs typeface="+mn-cs"/>
            </a:endParaRPr>
          </a:p>
          <a:p>
            <a:r>
              <a:rPr lang="en-IN" sz="1200" b="1" kern="1200" dirty="0" smtClean="0">
                <a:solidFill>
                  <a:schemeClr val="tx1"/>
                </a:solidFill>
                <a:effectLst/>
                <a:latin typeface="+mn-lt"/>
                <a:ea typeface="+mn-ea"/>
                <a:cs typeface="+mn-cs"/>
              </a:rPr>
              <a:t>2) Give antonym: </a:t>
            </a:r>
            <a:r>
              <a:rPr lang="en-IN" sz="1200" b="0" kern="1200" dirty="0" smtClean="0">
                <a:solidFill>
                  <a:schemeClr val="tx1"/>
                </a:solidFill>
                <a:effectLst/>
                <a:latin typeface="+mn-lt"/>
                <a:ea typeface="+mn-ea"/>
                <a:cs typeface="+mn-cs"/>
              </a:rPr>
              <a:t>Expert</a:t>
            </a:r>
          </a:p>
          <a:p>
            <a:r>
              <a:rPr lang="en-IN" sz="1200" b="1" kern="1200" dirty="0" smtClean="0">
                <a:solidFill>
                  <a:schemeClr val="tx1"/>
                </a:solidFill>
                <a:effectLst/>
                <a:latin typeface="+mn-lt"/>
                <a:ea typeface="+mn-ea"/>
                <a:cs typeface="+mn-cs"/>
              </a:rPr>
              <a:t> </a:t>
            </a:r>
            <a:endParaRPr lang="en-IN" sz="1200" kern="1200" dirty="0" smtClean="0">
              <a:solidFill>
                <a:schemeClr val="tx1"/>
              </a:solidFill>
              <a:effectLst/>
              <a:latin typeface="+mn-lt"/>
              <a:ea typeface="+mn-ea"/>
              <a:cs typeface="+mn-cs"/>
            </a:endParaRPr>
          </a:p>
          <a:p>
            <a:r>
              <a:rPr lang="en-IN" sz="1200" b="1" kern="1200" dirty="0" smtClean="0">
                <a:solidFill>
                  <a:schemeClr val="tx1"/>
                </a:solidFill>
                <a:effectLst/>
                <a:latin typeface="+mn-lt"/>
                <a:ea typeface="+mn-ea"/>
                <a:cs typeface="+mn-cs"/>
              </a:rPr>
              <a:t>3) Give meanings of the following- </a:t>
            </a:r>
          </a:p>
          <a:p>
            <a:pPr marL="171450" indent="-171450">
              <a:buFont typeface="Arial" pitchFamily="34" charset="0"/>
              <a:buChar char="•"/>
            </a:pPr>
            <a:r>
              <a:rPr lang="en-US" sz="1200" b="0" kern="1200" dirty="0" smtClean="0">
                <a:solidFill>
                  <a:schemeClr val="tx1"/>
                </a:solidFill>
                <a:effectLst/>
                <a:latin typeface="+mn-lt"/>
                <a:ea typeface="+mn-ea"/>
                <a:cs typeface="+mn-cs"/>
              </a:rPr>
              <a:t>Accurate</a:t>
            </a:r>
          </a:p>
          <a:p>
            <a:pPr marL="171450" indent="-171450">
              <a:buFont typeface="Arial" pitchFamily="34" charset="0"/>
              <a:buChar char="•"/>
            </a:pPr>
            <a:r>
              <a:rPr lang="en-US" sz="1200" b="0" kern="1200" dirty="0" smtClean="0">
                <a:solidFill>
                  <a:schemeClr val="tx1"/>
                </a:solidFill>
                <a:effectLst/>
                <a:latin typeface="+mn-lt"/>
                <a:ea typeface="+mn-ea"/>
                <a:cs typeface="+mn-cs"/>
              </a:rPr>
              <a:t>Formation</a:t>
            </a:r>
          </a:p>
          <a:p>
            <a:pPr marL="171450" indent="-171450">
              <a:buFont typeface="Arial" pitchFamily="34" charset="0"/>
              <a:buChar char="•"/>
            </a:pPr>
            <a:r>
              <a:rPr lang="en-US" sz="1200" b="0" kern="1200" dirty="0" smtClean="0">
                <a:solidFill>
                  <a:schemeClr val="tx1"/>
                </a:solidFill>
                <a:effectLst/>
                <a:latin typeface="+mn-lt"/>
                <a:ea typeface="+mn-ea"/>
                <a:cs typeface="+mn-cs"/>
              </a:rPr>
              <a:t>Precision</a:t>
            </a:r>
          </a:p>
          <a:p>
            <a:pPr marL="171450" indent="-171450">
              <a:buFont typeface="Arial" pitchFamily="34" charset="0"/>
              <a:buChar char="•"/>
            </a:pPr>
            <a:r>
              <a:rPr lang="en-US" sz="1200" b="0" kern="1200" dirty="0" smtClean="0">
                <a:solidFill>
                  <a:schemeClr val="tx1"/>
                </a:solidFill>
                <a:effectLst/>
                <a:latin typeface="+mn-lt"/>
                <a:ea typeface="+mn-ea"/>
                <a:cs typeface="+mn-cs"/>
              </a:rPr>
              <a:t>Initial</a:t>
            </a:r>
            <a:r>
              <a:rPr lang="en-US" sz="1200" b="0" kern="1200" baseline="0" dirty="0" smtClean="0">
                <a:solidFill>
                  <a:schemeClr val="tx1"/>
                </a:solidFill>
                <a:effectLst/>
                <a:latin typeface="+mn-lt"/>
                <a:ea typeface="+mn-ea"/>
                <a:cs typeface="+mn-cs"/>
              </a:rPr>
              <a:t> </a:t>
            </a:r>
            <a:endParaRPr lang="en-IN" sz="1200" b="0" kern="1200" dirty="0" smtClean="0">
              <a:solidFill>
                <a:schemeClr val="tx1"/>
              </a:solidFill>
              <a:effectLst/>
              <a:latin typeface="+mn-lt"/>
              <a:ea typeface="+mn-ea"/>
              <a:cs typeface="+mn-cs"/>
            </a:endParaRPr>
          </a:p>
          <a:p>
            <a:endParaRPr lang="en-IN" sz="1200" kern="1200" dirty="0" smtClean="0">
              <a:solidFill>
                <a:schemeClr val="tx1"/>
              </a:solidFill>
              <a:effectLst/>
              <a:latin typeface="+mn-lt"/>
              <a:ea typeface="+mn-ea"/>
              <a:cs typeface="+mn-cs"/>
            </a:endParaRPr>
          </a:p>
          <a:p>
            <a:r>
              <a:rPr lang="en-IN" sz="1200" b="1" kern="1200" dirty="0" smtClean="0">
                <a:solidFill>
                  <a:schemeClr val="tx1"/>
                </a:solidFill>
                <a:effectLst/>
                <a:latin typeface="+mn-lt"/>
                <a:ea typeface="+mn-ea"/>
                <a:cs typeface="+mn-cs"/>
              </a:rPr>
              <a:t>4) Make a sentence with the words given below-</a:t>
            </a:r>
            <a:r>
              <a:rPr lang="en-IN" sz="1200" kern="120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Disrupting</a:t>
            </a:r>
            <a:endParaRPr lang="en-GB"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Oscillation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Terrestrial</a:t>
            </a:r>
            <a:endParaRPr lang="en-GB"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dirty="0" smtClean="0"/>
          </a:p>
          <a:p>
            <a:pPr marL="171450" indent="-171450">
              <a:buFont typeface="Arial" pitchFamily="34" charset="0"/>
              <a:buChar char="•"/>
            </a:pPr>
            <a:endParaRPr lang="en-IN" sz="1200" kern="1200" dirty="0" smtClean="0">
              <a:solidFill>
                <a:schemeClr val="tx1"/>
              </a:solidFill>
              <a:effectLst/>
              <a:latin typeface="+mn-lt"/>
              <a:ea typeface="+mn-ea"/>
              <a:cs typeface="+mn-cs"/>
            </a:endParaRPr>
          </a:p>
          <a:p>
            <a:pPr marL="0" indent="0">
              <a:buNone/>
            </a:pPr>
            <a:endParaRPr lang="en-IN" dirty="0"/>
          </a:p>
        </p:txBody>
      </p:sp>
      <p:sp>
        <p:nvSpPr>
          <p:cNvPr id="4" name="Slide Number Placeholder 3"/>
          <p:cNvSpPr>
            <a:spLocks noGrp="1"/>
          </p:cNvSpPr>
          <p:nvPr>
            <p:ph type="sldNum" sz="quarter" idx="10"/>
          </p:nvPr>
        </p:nvSpPr>
        <p:spPr/>
        <p:txBody>
          <a:bodyPr/>
          <a:lstStyle/>
          <a:p>
            <a:fld id="{DB379535-9CD7-446B-8718-23D3EA6146D3}" type="slidenum">
              <a:rPr lang="en-GB" smtClean="0"/>
              <a:pPr/>
              <a:t>12</a:t>
            </a:fld>
            <a:endParaRPr lang="en-GB"/>
          </a:p>
        </p:txBody>
      </p:sp>
    </p:spTree>
    <p:extLst>
      <p:ext uri="{BB962C8B-B14F-4D97-AF65-F5344CB8AC3E}">
        <p14:creationId xmlns:p14="http://schemas.microsoft.com/office/powerpoint/2010/main" val="3185983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B4AEDE-787B-43D0-A929-0D6BC3CD66A8}" type="slidenum">
              <a:rPr lang="en-US" smtClean="0"/>
              <a:pPr/>
              <a:t>13</a:t>
            </a:fld>
            <a:endParaRPr lang="en-US"/>
          </a:p>
        </p:txBody>
      </p:sp>
    </p:spTree>
    <p:extLst>
      <p:ext uri="{BB962C8B-B14F-4D97-AF65-F5344CB8AC3E}">
        <p14:creationId xmlns:p14="http://schemas.microsoft.com/office/powerpoint/2010/main" val="529502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0B722A9D-AEC7-4A0F-A1E8-E5311C7592F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98500" y="1387475"/>
            <a:ext cx="8108950" cy="47005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48CA583-03BF-4E4C-BF0D-DC8BC9141EE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787400"/>
            <a:ext cx="2117725" cy="53006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4963" y="787400"/>
            <a:ext cx="6202362" cy="53006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163025D-FE57-4746-AFA6-1F7FC0B7B96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98500" y="1387475"/>
            <a:ext cx="8108950" cy="4700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B85B2ED6-C062-4589-A0BD-E8BDE620425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2C151823-F296-4860-A1CF-F015F257733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1387475"/>
            <a:ext cx="3978275" cy="47005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29175" y="1387475"/>
            <a:ext cx="3978275" cy="47005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idx="10"/>
          </p:nvPr>
        </p:nvSpPr>
        <p:spPr>
          <a:ln/>
        </p:spPr>
        <p:txBody>
          <a:bodyPr/>
          <a:lstStyle>
            <a:lvl1pPr>
              <a:defRPr/>
            </a:lvl1pPr>
          </a:lstStyle>
          <a:p>
            <a:pPr>
              <a:defRPr/>
            </a:pPr>
            <a:fld id="{87162D92-E9AD-44BF-B144-9408591ACC1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idx="10"/>
          </p:nvPr>
        </p:nvSpPr>
        <p:spPr>
          <a:ln/>
        </p:spPr>
        <p:txBody>
          <a:bodyPr/>
          <a:lstStyle>
            <a:lvl1pPr>
              <a:defRPr/>
            </a:lvl1pPr>
          </a:lstStyle>
          <a:p>
            <a:pPr>
              <a:defRPr/>
            </a:pPr>
            <a:fld id="{F23C370E-C802-4A32-8F59-9BFEE12D261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Rectangle 8"/>
          <p:cNvSpPr>
            <a:spLocks noGrp="1" noChangeArrowheads="1"/>
          </p:cNvSpPr>
          <p:nvPr>
            <p:ph type="sldNum" idx="10"/>
          </p:nvPr>
        </p:nvSpPr>
        <p:spPr>
          <a:ln/>
        </p:spPr>
        <p:txBody>
          <a:bodyPr/>
          <a:lstStyle>
            <a:lvl1pPr>
              <a:defRPr/>
            </a:lvl1pPr>
          </a:lstStyle>
          <a:p>
            <a:pPr>
              <a:defRPr/>
            </a:pPr>
            <a:fld id="{14CD8AF6-5321-4EB0-85BF-0D9BF885909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5B70C4C9-1EBD-4BB7-B530-4898196D7C9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3DCAAE53-FF69-49D1-AA5A-B17B2475ED3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271C5909-6C5B-467D-83C4-8E96DD6AAC6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cstate="print"/>
          <a:srcRect/>
          <a:stretch>
            <a:fillRect/>
          </a:stretch>
        </p:blipFill>
        <p:spPr bwMode="auto">
          <a:xfrm>
            <a:off x="4763" y="0"/>
            <a:ext cx="9139237" cy="387350"/>
          </a:xfrm>
          <a:prstGeom prst="rect">
            <a:avLst/>
          </a:prstGeom>
          <a:noFill/>
          <a:ln w="21600">
            <a:noFill/>
            <a:round/>
            <a:headEnd/>
            <a:tailEnd/>
          </a:ln>
        </p:spPr>
      </p:pic>
      <p:sp>
        <p:nvSpPr>
          <p:cNvPr id="3075" name="Rectangle 3"/>
          <p:cNvSpPr>
            <a:spLocks noChangeArrowheads="1"/>
          </p:cNvSpPr>
          <p:nvPr/>
        </p:nvSpPr>
        <p:spPr bwMode="auto">
          <a:xfrm>
            <a:off x="4763" y="6473825"/>
            <a:ext cx="9139237" cy="384175"/>
          </a:xfrm>
          <a:prstGeom prst="rect">
            <a:avLst/>
          </a:prstGeom>
          <a:solidFill>
            <a:srgbClr val="6666FF"/>
          </a:solidFill>
          <a:ln w="9525">
            <a:noFill/>
            <a:round/>
            <a:headEnd/>
            <a:tailEnd/>
          </a:ln>
          <a:effectLst/>
        </p:spPr>
        <p:txBody>
          <a:bodyPr wrap="none" anchor="ctr"/>
          <a:lstStyle/>
          <a:p>
            <a:pPr>
              <a:defRPr/>
            </a:pPr>
            <a:endParaRPr lang="en-US"/>
          </a:p>
        </p:txBody>
      </p:sp>
      <p:sp>
        <p:nvSpPr>
          <p:cNvPr id="3078" name="Text Box 6"/>
          <p:cNvSpPr txBox="1">
            <a:spLocks noChangeArrowheads="1"/>
          </p:cNvSpPr>
          <p:nvPr/>
        </p:nvSpPr>
        <p:spPr bwMode="auto">
          <a:xfrm>
            <a:off x="990600" y="77788"/>
            <a:ext cx="181822" cy="305662"/>
          </a:xfrm>
          <a:prstGeom prst="rect">
            <a:avLst/>
          </a:prstGeom>
          <a:noFill/>
          <a:ln w="21600">
            <a:noFill/>
            <a:round/>
            <a:headEnd/>
            <a:tailEnd/>
          </a:ln>
          <a:effectLst/>
        </p:spPr>
        <p:txBody>
          <a:bodyPr wrap="none" lIns="90000" tIns="46800" rIns="90000" bIns="46800">
            <a:spAutoFit/>
          </a:bodyPr>
          <a:lstStyle/>
          <a:p>
            <a:pPr defTabSz="457200">
              <a:lnSpc>
                <a:spcPct val="98000"/>
              </a:lnSpc>
              <a:spcBef>
                <a:spcPts val="3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1400" b="1" dirty="0">
              <a:solidFill>
                <a:srgbClr val="FFFFFF"/>
              </a:solidFill>
            </a:endParaRPr>
          </a:p>
        </p:txBody>
      </p:sp>
      <p:sp>
        <p:nvSpPr>
          <p:cNvPr id="3079" name="Rectangle 7"/>
          <p:cNvSpPr>
            <a:spLocks noChangeArrowheads="1"/>
          </p:cNvSpPr>
          <p:nvPr/>
        </p:nvSpPr>
        <p:spPr bwMode="auto">
          <a:xfrm>
            <a:off x="7315200" y="6526213"/>
            <a:ext cx="1575752" cy="153888"/>
          </a:xfrm>
          <a:prstGeom prst="rect">
            <a:avLst/>
          </a:prstGeom>
          <a:noFill/>
          <a:ln w="21600">
            <a:noFill/>
            <a:round/>
            <a:headEnd/>
            <a:tailEnd/>
          </a:ln>
          <a:effectLst/>
        </p:spPr>
        <p:txBody>
          <a:bodyPr wrap="none" lIns="0" tIns="0" rIns="0" bIns="0">
            <a:spAutoFit/>
          </a:bodyPr>
          <a:lstStyle/>
          <a:p>
            <a:pPr algn="r" defTabSz="457200" eaLnBrk="0" hangingPunct="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000" b="0" i="0" kern="1200" dirty="0" smtClean="0">
                <a:solidFill>
                  <a:schemeClr val="bg1"/>
                </a:solidFill>
                <a:effectLst/>
                <a:latin typeface="Arial" charset="0"/>
                <a:ea typeface="+mn-ea"/>
                <a:cs typeface="Arial" charset="0"/>
              </a:rPr>
              <a:t> © 2015 albert-learning.com</a:t>
            </a:r>
            <a:endParaRPr lang="en-US" sz="1000" dirty="0">
              <a:solidFill>
                <a:srgbClr val="FFFFFF"/>
              </a:solidFill>
            </a:endParaRPr>
          </a:p>
        </p:txBody>
      </p:sp>
      <p:sp>
        <p:nvSpPr>
          <p:cNvPr id="3080" name="Rectangle 8"/>
          <p:cNvSpPr>
            <a:spLocks noGrp="1" noChangeArrowheads="1"/>
          </p:cNvSpPr>
          <p:nvPr>
            <p:ph type="sldNum"/>
          </p:nvPr>
        </p:nvSpPr>
        <p:spPr bwMode="auto">
          <a:xfrm>
            <a:off x="598488" y="6526213"/>
            <a:ext cx="150812" cy="150812"/>
          </a:xfrm>
          <a:prstGeom prst="rect">
            <a:avLst/>
          </a:prstGeom>
          <a:noFill/>
          <a:ln w="21600">
            <a:noFill/>
            <a:round/>
            <a:headEnd/>
            <a:tailEnd/>
          </a:ln>
          <a:effectLst/>
        </p:spPr>
        <p:txBody>
          <a:bodyPr vert="horz" wrap="square" lIns="0" tIns="0" rIns="0" bIns="0" numCol="1" anchor="t" anchorCtr="0" compatLnSpc="1">
            <a:prstTxWarp prst="textNoShape">
              <a:avLst/>
            </a:prstTxWarp>
          </a:bodyPr>
          <a:lstStyle>
            <a:lvl1pPr algn="r">
              <a:spcBef>
                <a:spcPts val="625"/>
              </a:spcBef>
              <a:buSzPct val="100000"/>
              <a:defRPr sz="1000" b="1" smtClean="0">
                <a:solidFill>
                  <a:srgbClr val="FFFFFF"/>
                </a:solidFill>
              </a:defRPr>
            </a:lvl1pPr>
          </a:lstStyle>
          <a:p>
            <a:pPr>
              <a:defRPr/>
            </a:pPr>
            <a:fld id="{98F6EB86-9D46-48BA-96E4-F8F79B28F23F}" type="slidenum">
              <a:rPr lang="en-US"/>
              <a:pPr>
                <a:defRPr/>
              </a:pPr>
              <a:t>‹#›</a:t>
            </a:fld>
            <a:endParaRPr lang="en-US"/>
          </a:p>
        </p:txBody>
      </p:sp>
      <p:sp>
        <p:nvSpPr>
          <p:cNvPr id="3081" name="Line 9"/>
          <p:cNvSpPr>
            <a:spLocks noChangeShapeType="1"/>
          </p:cNvSpPr>
          <p:nvPr/>
        </p:nvSpPr>
        <p:spPr bwMode="auto">
          <a:xfrm>
            <a:off x="990600" y="147638"/>
            <a:ext cx="1588" cy="234950"/>
          </a:xfrm>
          <a:prstGeom prst="line">
            <a:avLst/>
          </a:prstGeom>
          <a:noFill/>
          <a:ln w="9360">
            <a:solidFill>
              <a:srgbClr val="FFFFFF"/>
            </a:solidFill>
            <a:miter lim="800000"/>
            <a:headEnd/>
            <a:tailEnd/>
          </a:ln>
          <a:effectLst/>
        </p:spPr>
        <p:txBody>
          <a:bodyPr/>
          <a:lstStyle/>
          <a:p>
            <a:pPr>
              <a:defRPr/>
            </a:pPr>
            <a:endParaRPr lang="en-US"/>
          </a:p>
        </p:txBody>
      </p:sp>
      <p:sp>
        <p:nvSpPr>
          <p:cNvPr id="3082" name="Line 10"/>
          <p:cNvSpPr>
            <a:spLocks noChangeShapeType="1"/>
          </p:cNvSpPr>
          <p:nvPr/>
        </p:nvSpPr>
        <p:spPr bwMode="auto">
          <a:xfrm>
            <a:off x="995363" y="6526213"/>
            <a:ext cx="1587" cy="165100"/>
          </a:xfrm>
          <a:prstGeom prst="line">
            <a:avLst/>
          </a:prstGeom>
          <a:noFill/>
          <a:ln w="9360">
            <a:solidFill>
              <a:srgbClr val="FFFFFF"/>
            </a:solidFill>
            <a:miter lim="800000"/>
            <a:headEnd/>
            <a:tailEnd/>
          </a:ln>
          <a:effectLst/>
        </p:spPr>
        <p:txBody>
          <a:bodyPr/>
          <a:lstStyle/>
          <a:p>
            <a:pPr>
              <a:defRPr/>
            </a:pPr>
            <a:endParaRPr lang="en-US"/>
          </a:p>
        </p:txBody>
      </p:sp>
      <p:sp>
        <p:nvSpPr>
          <p:cNvPr id="14" name="TextBox 13"/>
          <p:cNvSpPr txBox="1"/>
          <p:nvPr userDrawn="1"/>
        </p:nvSpPr>
        <p:spPr>
          <a:xfrm flipH="1">
            <a:off x="1115616" y="0"/>
            <a:ext cx="3312369" cy="369332"/>
          </a:xfrm>
          <a:prstGeom prst="rect">
            <a:avLst/>
          </a:prstGeom>
          <a:noFill/>
        </p:spPr>
        <p:txBody>
          <a:bodyPr wrap="square" rtlCol="0">
            <a:spAutoFit/>
          </a:bodyPr>
          <a:lstStyle/>
          <a:p>
            <a:r>
              <a:rPr lang="en-GB" sz="1800" b="1" kern="1200" dirty="0" smtClean="0">
                <a:solidFill>
                  <a:schemeClr val="bg1"/>
                </a:solidFill>
                <a:latin typeface="Arial" charset="0"/>
                <a:ea typeface="+mn-ea"/>
                <a:cs typeface="Arial" charset="0"/>
              </a:rPr>
              <a:t>Cosmic</a:t>
            </a:r>
            <a:endParaRPr lang="en-GB" sz="1800" b="1" dirty="0">
              <a:solidFill>
                <a:schemeClr val="bg1"/>
              </a:solidFill>
            </a:endParaRPr>
          </a:p>
        </p:txBody>
      </p:sp>
      <p:pic>
        <p:nvPicPr>
          <p:cNvPr id="11" name="Picture 2" descr="C:\Users\user\Desktop\Logo albert_rouge (1).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848600" y="-345453"/>
            <a:ext cx="1152144" cy="115214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mj-lt"/>
          <a:ea typeface="+mj-ea"/>
          <a:cs typeface="+mj-cs"/>
        </a:defRPr>
      </a:lvl1pPr>
      <a:lvl2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2pPr>
      <a:lvl3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3pPr>
      <a:lvl4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4pPr>
      <a:lvl5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5pPr>
      <a:lvl6pPr marL="25146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6pPr>
      <a:lvl7pPr marL="29718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7pPr>
      <a:lvl8pPr marL="34290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8pPr>
      <a:lvl9pPr marL="38862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9pPr>
    </p:titleStyle>
    <p:bodyStyle>
      <a:lvl1pPr marL="161925" indent="-161925" algn="l" defTabSz="457200" rtl="0" eaLnBrk="0" fontAlgn="base" hangingPunct="0">
        <a:spcBef>
          <a:spcPts val="400"/>
        </a:spcBef>
        <a:spcAft>
          <a:spcPct val="0"/>
        </a:spcAft>
        <a:buClr>
          <a:srgbClr val="7889FB"/>
        </a:buClr>
        <a:buSzPct val="110000"/>
        <a:buFont typeface="Wingdings" charset="2"/>
        <a:buChar char=""/>
        <a:defRPr sz="1600">
          <a:solidFill>
            <a:srgbClr val="000000"/>
          </a:solidFill>
          <a:latin typeface="+mn-lt"/>
          <a:ea typeface="+mn-ea"/>
          <a:cs typeface="+mn-cs"/>
        </a:defRPr>
      </a:lvl1pPr>
      <a:lvl2pPr marL="50482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2pPr>
      <a:lvl3pPr marL="85407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3pPr>
      <a:lvl4pPr marL="1200150" indent="-173038" algn="l" defTabSz="457200" rtl="0" eaLnBrk="0" fontAlgn="base" hangingPunct="0">
        <a:spcBef>
          <a:spcPts val="300"/>
        </a:spcBef>
        <a:spcAft>
          <a:spcPct val="0"/>
        </a:spcAft>
        <a:buClr>
          <a:srgbClr val="7889FB"/>
        </a:buClr>
        <a:buSzPct val="100000"/>
        <a:buFont typeface="Arial" charset="0"/>
        <a:buChar char="&gt;"/>
        <a:defRPr sz="1200">
          <a:solidFill>
            <a:srgbClr val="000000"/>
          </a:solidFill>
          <a:latin typeface="+mn-lt"/>
          <a:cs typeface="+mn-cs"/>
        </a:defRPr>
      </a:lvl4pPr>
      <a:lvl5pPr marL="1533525" indent="-161925" algn="l" defTabSz="457200" rtl="0" eaLnBrk="0" fontAlgn="base" hangingPunct="0">
        <a:spcBef>
          <a:spcPts val="300"/>
        </a:spcBef>
        <a:spcAft>
          <a:spcPct val="0"/>
        </a:spcAft>
        <a:buClr>
          <a:srgbClr val="7889FB"/>
        </a:buClr>
        <a:buSzPct val="100000"/>
        <a:buFont typeface="Arial" charset="0"/>
        <a:buChar char="–"/>
        <a:defRPr sz="1200">
          <a:solidFill>
            <a:srgbClr val="000000"/>
          </a:solidFill>
          <a:latin typeface="+mn-lt"/>
          <a:cs typeface="+mn-cs"/>
        </a:defRPr>
      </a:lvl5pPr>
      <a:lvl6pPr marL="19907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6pPr>
      <a:lvl7pPr marL="24479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7pPr>
      <a:lvl8pPr marL="29051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8pPr>
      <a:lvl9pPr marL="33623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5310157" cy="360363"/>
          </a:xfrm>
        </p:spPr>
        <p:txBody>
          <a:bodyPr/>
          <a:lstStyle/>
          <a:p>
            <a:pPr algn="ctr"/>
            <a:r>
              <a:rPr lang="en-US" sz="4000" dirty="0"/>
              <a:t>Cosmic</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0"/>
            <a:ext cx="6248400" cy="4680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0786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548680"/>
            <a:ext cx="8549135" cy="338554"/>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en-GB"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CHEOPS, a mission to search for </a:t>
            </a:r>
            <a:r>
              <a:rPr kumimoji="0" lang="en-GB"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exoplanets</a:t>
            </a:r>
            <a:r>
              <a:rPr kumimoji="0" lang="en-GB"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by photometry</a:t>
            </a:r>
            <a:r>
              <a:rPr kumimoji="0" lang="en-GB" sz="1600" b="1" i="0" u="none" strike="noStrike" cap="none" normalizeH="0" baseline="0" dirty="0" smtClean="0">
                <a:ln>
                  <a:noFill/>
                </a:ln>
                <a:solidFill>
                  <a:schemeClr val="tx1"/>
                </a:solidFill>
                <a:effectLst/>
                <a:latin typeface="Calibri"/>
                <a:ea typeface="Calibri" pitchFamily="34" charset="0"/>
                <a:cs typeface="Arial" pitchFamily="34" charset="0"/>
              </a:rPr>
              <a:t> </a:t>
            </a:r>
            <a:r>
              <a:rPr kumimoji="0" lang="en-GB"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launch planned for 2017.</a:t>
            </a:r>
            <a:endParaRPr kumimoji="0" lang="en-GB"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0" y="908720"/>
            <a:ext cx="8712968" cy="923330"/>
          </a:xfrm>
          <a:prstGeom prst="rect">
            <a:avLst/>
          </a:prstGeom>
        </p:spPr>
        <p:txBody>
          <a:bodyPr wrap="square">
            <a:spAutoFit/>
          </a:bodyPr>
          <a:lstStyle/>
          <a:p>
            <a:r>
              <a:rPr lang="en-US" dirty="0" smtClean="0"/>
              <a:t>CHEOPS - </a:t>
            </a:r>
            <a:r>
              <a:rPr lang="en-US" sz="1600" dirty="0" err="1" smtClean="0"/>
              <a:t>CHaracterizing</a:t>
            </a:r>
            <a:r>
              <a:rPr lang="en-US" sz="1600" dirty="0" smtClean="0"/>
              <a:t> </a:t>
            </a:r>
            <a:r>
              <a:rPr lang="en-US" sz="1600" dirty="0" err="1" smtClean="0"/>
              <a:t>ExOPlanet</a:t>
            </a:r>
            <a:r>
              <a:rPr lang="en-US" dirty="0" smtClean="0"/>
              <a:t> </a:t>
            </a:r>
            <a:r>
              <a:rPr lang="en-US" i="1" dirty="0" smtClean="0"/>
              <a:t>S</a:t>
            </a:r>
            <a:r>
              <a:rPr lang="en-US" dirty="0" smtClean="0"/>
              <a:t>atellite - is the first mission dedicated to searching for </a:t>
            </a:r>
            <a:r>
              <a:rPr lang="en-US" dirty="0" err="1" smtClean="0"/>
              <a:t>exoplanetary</a:t>
            </a:r>
            <a:r>
              <a:rPr lang="en-US" dirty="0" smtClean="0"/>
              <a:t> transits by performing ultrahigh precision photometry on bright stars already known to host planets. </a:t>
            </a:r>
            <a:endParaRPr lang="en-GB" dirty="0"/>
          </a:p>
        </p:txBody>
      </p:sp>
      <p:sp>
        <p:nvSpPr>
          <p:cNvPr id="4" name="Rectangle 3"/>
          <p:cNvSpPr/>
          <p:nvPr/>
        </p:nvSpPr>
        <p:spPr>
          <a:xfrm>
            <a:off x="0" y="1916832"/>
            <a:ext cx="8964488" cy="923330"/>
          </a:xfrm>
          <a:prstGeom prst="rect">
            <a:avLst/>
          </a:prstGeom>
        </p:spPr>
        <p:txBody>
          <a:bodyPr wrap="square">
            <a:spAutoFit/>
          </a:bodyPr>
          <a:lstStyle/>
          <a:p>
            <a:r>
              <a:rPr lang="en-US" dirty="0" smtClean="0"/>
              <a:t>The main science objective of the CHEOPS mission will be to study the structure of </a:t>
            </a:r>
            <a:r>
              <a:rPr lang="en-US" dirty="0" err="1" smtClean="0"/>
              <a:t>exoplanets</a:t>
            </a:r>
            <a:r>
              <a:rPr lang="en-US" dirty="0" smtClean="0"/>
              <a:t>, with sizes typically ranging between one and six Earth radii, orbiting bright stars. </a:t>
            </a:r>
            <a:endParaRPr lang="en-US" cap="all" dirty="0"/>
          </a:p>
        </p:txBody>
      </p:sp>
      <p:pic>
        <p:nvPicPr>
          <p:cNvPr id="2050" name="Picture 2" descr="http://sci.esa.int/science-e-media/img/0d/CHEOPS_410.jpg"/>
          <p:cNvPicPr>
            <a:picLocks noChangeAspect="1" noChangeArrowheads="1"/>
          </p:cNvPicPr>
          <p:nvPr/>
        </p:nvPicPr>
        <p:blipFill>
          <a:blip r:embed="rId2" cstate="print"/>
          <a:srcRect/>
          <a:stretch>
            <a:fillRect/>
          </a:stretch>
        </p:blipFill>
        <p:spPr bwMode="auto">
          <a:xfrm>
            <a:off x="2937164" y="2890921"/>
            <a:ext cx="3418942" cy="334352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05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824027"/>
            <a:ext cx="242374"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eaLnBrk="0" hangingPunct="0"/>
            <a:r>
              <a:rPr kumimoji="0" lang="en-GB" sz="1600" b="1" i="0" u="none" strike="noStrike" cap="none" normalizeH="0" baseline="0" dirty="0" smtClean="0">
                <a:ln>
                  <a:noFill/>
                </a:ln>
                <a:solidFill>
                  <a:schemeClr val="tx1"/>
                </a:solidFill>
                <a:effectLst/>
                <a:latin typeface="Arial" pitchFamily="34" charset="0"/>
                <a:cs typeface="Arial" pitchFamily="34" charset="0"/>
              </a:rPr>
              <a:t>.</a:t>
            </a:r>
          </a:p>
        </p:txBody>
      </p:sp>
      <p:sp>
        <p:nvSpPr>
          <p:cNvPr id="3" name="Rectangle 2"/>
          <p:cNvSpPr/>
          <p:nvPr/>
        </p:nvSpPr>
        <p:spPr>
          <a:xfrm>
            <a:off x="86551" y="685800"/>
            <a:ext cx="8784976" cy="1569660"/>
          </a:xfrm>
          <a:prstGeom prst="rect">
            <a:avLst/>
          </a:prstGeom>
        </p:spPr>
        <p:txBody>
          <a:bodyPr wrap="square">
            <a:spAutoFit/>
          </a:bodyPr>
          <a:lstStyle/>
          <a:p>
            <a:r>
              <a:rPr lang="en-US" sz="1600" dirty="0" smtClean="0"/>
              <a:t>The Space Infrared Telescope for Cosmology and Astronomy (SPICA), is a Japanese-led next generation infrared astronomy mission aimed at revealing the origins of planets and galaxies. </a:t>
            </a:r>
          </a:p>
          <a:p>
            <a:endParaRPr lang="en-US" sz="1600" dirty="0">
              <a:latin typeface="Arial" pitchFamily="34" charset="0"/>
              <a:ea typeface="Calibri" pitchFamily="34" charset="0"/>
              <a:cs typeface="Arial" pitchFamily="34" charset="0"/>
            </a:endParaRPr>
          </a:p>
          <a:p>
            <a:r>
              <a:rPr lang="en-GB" sz="1600" dirty="0" smtClean="0">
                <a:latin typeface="Arial" pitchFamily="34" charset="0"/>
                <a:ea typeface="Calibri" pitchFamily="34" charset="0"/>
                <a:cs typeface="Arial" pitchFamily="34" charset="0"/>
              </a:rPr>
              <a:t>Spica, a proposed contribution to a Japanese JAXA mission</a:t>
            </a:r>
            <a:r>
              <a:rPr lang="en-GB" sz="1600" dirty="0" smtClean="0">
                <a:latin typeface="Arial" pitchFamily="34" charset="0"/>
                <a:cs typeface="Arial" pitchFamily="34" charset="0"/>
              </a:rPr>
              <a:t> </a:t>
            </a:r>
            <a:r>
              <a:rPr lang="en-US" sz="1600" dirty="0" smtClean="0"/>
              <a:t>Within the framework of its future science missions program Cosmic Vision 2015 - 2025 this mission is considered at the European Space Agency, ESA, as a mission of opportunity.</a:t>
            </a:r>
            <a:endParaRPr lang="en-GB" sz="1600" dirty="0"/>
          </a:p>
        </p:txBody>
      </p:sp>
      <p:pic>
        <p:nvPicPr>
          <p:cNvPr id="1026" name="Picture 2" descr="http://www.ir.isas.jaxa.jp/SPICA/spica2013/img/spica.jpg"/>
          <p:cNvPicPr>
            <a:picLocks noChangeAspect="1" noChangeArrowheads="1"/>
          </p:cNvPicPr>
          <p:nvPr/>
        </p:nvPicPr>
        <p:blipFill>
          <a:blip r:embed="rId2" cstate="print"/>
          <a:srcRect/>
          <a:stretch>
            <a:fillRect/>
          </a:stretch>
        </p:blipFill>
        <p:spPr bwMode="auto">
          <a:xfrm>
            <a:off x="165657" y="2971800"/>
            <a:ext cx="4226831" cy="3431231"/>
          </a:xfrm>
          <a:prstGeom prst="rect">
            <a:avLst/>
          </a:prstGeom>
          <a:ln>
            <a:noFill/>
          </a:ln>
          <a:effectLst>
            <a:softEdge rad="112500"/>
          </a:effectLst>
        </p:spPr>
      </p:pic>
      <p:pic>
        <p:nvPicPr>
          <p:cNvPr id="1028" name="Picture 4" descr="http://spaceflightnow.com/news/n1007/23cosmicvision/spica.jpg"/>
          <p:cNvPicPr>
            <a:picLocks noChangeAspect="1" noChangeArrowheads="1"/>
          </p:cNvPicPr>
          <p:nvPr/>
        </p:nvPicPr>
        <p:blipFill>
          <a:blip r:embed="rId3" cstate="print"/>
          <a:srcRect/>
          <a:stretch>
            <a:fillRect/>
          </a:stretch>
        </p:blipFill>
        <p:spPr bwMode="auto">
          <a:xfrm>
            <a:off x="4932040" y="2895600"/>
            <a:ext cx="4006974" cy="350743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10" dur="1000" fill="hold"/>
                                        <p:tgtEl>
                                          <p:spTgt spid="102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slide(fromBottom)">
                                      <p:cBhvr>
                                        <p:cTn id="1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6300757" cy="360363"/>
          </a:xfrm>
        </p:spPr>
        <p:txBody>
          <a:bodyPr/>
          <a:lstStyle/>
          <a:p>
            <a:pPr algn="ctr"/>
            <a:r>
              <a:rPr lang="en-US" sz="2800" dirty="0" smtClean="0"/>
              <a:t>General knowledge</a:t>
            </a:r>
            <a:endParaRPr lang="en-IN" sz="2800" dirty="0"/>
          </a:p>
        </p:txBody>
      </p:sp>
      <p:sp>
        <p:nvSpPr>
          <p:cNvPr id="3" name="Content Placeholder 2"/>
          <p:cNvSpPr>
            <a:spLocks noGrp="1"/>
          </p:cNvSpPr>
          <p:nvPr>
            <p:ph idx="1"/>
          </p:nvPr>
        </p:nvSpPr>
        <p:spPr>
          <a:xfrm>
            <a:off x="685800" y="1295400"/>
            <a:ext cx="8108950" cy="4700588"/>
          </a:xfrm>
        </p:spPr>
        <p:txBody>
          <a:bodyPr/>
          <a:lstStyle/>
          <a:p>
            <a:pPr marL="0" indent="0">
              <a:buNone/>
            </a:pPr>
            <a:r>
              <a:rPr lang="en-IN" b="1" dirty="0" smtClean="0"/>
              <a:t>1)   What </a:t>
            </a:r>
            <a:r>
              <a:rPr lang="en-IN" b="1" dirty="0"/>
              <a:t>are comets often called</a:t>
            </a:r>
            <a:r>
              <a:rPr lang="en-IN" b="1" dirty="0" smtClean="0"/>
              <a:t>?</a:t>
            </a:r>
          </a:p>
          <a:p>
            <a:pPr marL="0" indent="0">
              <a:buNone/>
            </a:pPr>
            <a:r>
              <a:rPr lang="en-IN" dirty="0" smtClean="0"/>
              <a:t>a) Dirty </a:t>
            </a:r>
            <a:r>
              <a:rPr lang="en-IN" dirty="0"/>
              <a:t>snowballs</a:t>
            </a:r>
          </a:p>
          <a:p>
            <a:pPr marL="0" indent="0">
              <a:buNone/>
            </a:pPr>
            <a:r>
              <a:rPr lang="en-IN" dirty="0" smtClean="0"/>
              <a:t>b) Filthy </a:t>
            </a:r>
            <a:r>
              <a:rPr lang="en-IN" dirty="0"/>
              <a:t>dirt balls</a:t>
            </a:r>
          </a:p>
          <a:p>
            <a:pPr marL="0" indent="0">
              <a:buNone/>
            </a:pPr>
            <a:r>
              <a:rPr lang="en-IN" dirty="0" smtClean="0"/>
              <a:t>c) Silly streakers</a:t>
            </a:r>
          </a:p>
          <a:p>
            <a:endParaRPr lang="en-US" dirty="0"/>
          </a:p>
          <a:p>
            <a:pPr marL="0" indent="0">
              <a:buNone/>
            </a:pPr>
            <a:r>
              <a:rPr lang="en-US" b="1" dirty="0" smtClean="0"/>
              <a:t>2)</a:t>
            </a:r>
            <a:r>
              <a:rPr lang="en-IN" b="1" dirty="0"/>
              <a:t> </a:t>
            </a:r>
            <a:r>
              <a:rPr lang="en-IN" b="1" dirty="0" smtClean="0"/>
              <a:t> </a:t>
            </a:r>
            <a:r>
              <a:rPr lang="en-IN" b="1" dirty="0"/>
              <a:t>What is the nucleus of a comet primarily made of?</a:t>
            </a:r>
          </a:p>
          <a:p>
            <a:pPr marL="0" indent="0">
              <a:buNone/>
            </a:pPr>
            <a:r>
              <a:rPr lang="en-IN" dirty="0" smtClean="0"/>
              <a:t>a) Rock</a:t>
            </a:r>
            <a:endParaRPr lang="en-IN" dirty="0"/>
          </a:p>
          <a:p>
            <a:pPr marL="0" indent="0">
              <a:buNone/>
            </a:pPr>
            <a:r>
              <a:rPr lang="en-IN" dirty="0" smtClean="0"/>
              <a:t>b) Hopes </a:t>
            </a:r>
            <a:r>
              <a:rPr lang="en-IN" dirty="0"/>
              <a:t>and dreams</a:t>
            </a:r>
          </a:p>
          <a:p>
            <a:pPr marL="0" indent="0">
              <a:buNone/>
            </a:pPr>
            <a:r>
              <a:rPr lang="en-IN" dirty="0"/>
              <a:t>c</a:t>
            </a:r>
            <a:r>
              <a:rPr lang="en-IN" dirty="0" smtClean="0"/>
              <a:t>) Ice </a:t>
            </a:r>
            <a:r>
              <a:rPr lang="en-IN" dirty="0"/>
              <a:t>and </a:t>
            </a:r>
            <a:r>
              <a:rPr lang="en-IN" dirty="0" smtClean="0"/>
              <a:t>dust</a:t>
            </a:r>
          </a:p>
          <a:p>
            <a:endParaRPr lang="en-US" dirty="0"/>
          </a:p>
          <a:p>
            <a:pPr marL="0" indent="0">
              <a:buNone/>
            </a:pPr>
            <a:r>
              <a:rPr lang="en-US" b="1" dirty="0" smtClean="0"/>
              <a:t>3) </a:t>
            </a:r>
            <a:r>
              <a:rPr lang="en-IN" b="1" dirty="0" smtClean="0"/>
              <a:t> </a:t>
            </a:r>
            <a:r>
              <a:rPr lang="en-IN" b="1" dirty="0"/>
              <a:t>True or False: Chinese astronomers kept records of comet sightings for centuries. They even tracked Halley's Comet as far back as 240 BC.</a:t>
            </a:r>
          </a:p>
          <a:p>
            <a:pPr marL="0" indent="0">
              <a:buNone/>
            </a:pPr>
            <a:r>
              <a:rPr lang="en-IN" dirty="0" smtClean="0"/>
              <a:t>a) True</a:t>
            </a:r>
            <a:endParaRPr lang="en-IN" dirty="0"/>
          </a:p>
          <a:p>
            <a:pPr marL="0" indent="0">
              <a:buNone/>
            </a:pPr>
            <a:r>
              <a:rPr lang="en-IN" dirty="0" smtClean="0"/>
              <a:t>b) False</a:t>
            </a:r>
            <a:endParaRPr lang="en-IN" dirty="0"/>
          </a:p>
          <a:p>
            <a:pPr marL="0" indent="0">
              <a:buNone/>
            </a:pPr>
            <a:endParaRPr lang="en-IN" dirty="0"/>
          </a:p>
          <a:p>
            <a:pPr marL="0" indent="0">
              <a:buNone/>
            </a:pPr>
            <a:endParaRPr lang="en-IN" dirty="0"/>
          </a:p>
          <a:p>
            <a:pPr marL="342900" indent="-342900">
              <a:buAutoNum type="arabicPeriod"/>
            </a:pPr>
            <a:endParaRPr lang="en-US" dirty="0" smtClean="0"/>
          </a:p>
          <a:p>
            <a:pPr marL="342900" indent="-342900">
              <a:buAutoNum type="arabicPeriod"/>
            </a:pPr>
            <a:endParaRPr lang="en-IN" dirty="0"/>
          </a:p>
        </p:txBody>
      </p:sp>
    </p:spTree>
    <p:extLst>
      <p:ext uri="{BB962C8B-B14F-4D97-AF65-F5344CB8AC3E}">
        <p14:creationId xmlns:p14="http://schemas.microsoft.com/office/powerpoint/2010/main" val="4194999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1397000"/>
          <a:ext cx="6096000" cy="3708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n-US" dirty="0"/>
                    </a:p>
                  </a:txBody>
                  <a:tcPr/>
                </a:tc>
                <a:tc>
                  <a:txBody>
                    <a:bodyPr/>
                    <a:lstStyle/>
                    <a:p>
                      <a:endParaRPr lang="en-US"/>
                    </a:p>
                  </a:txBody>
                  <a:tcPr/>
                </a:tc>
                <a:tc>
                  <a:txBody>
                    <a:bodyPr/>
                    <a:lstStyle/>
                    <a:p>
                      <a:endParaRPr lang="en-US"/>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470425804"/>
              </p:ext>
            </p:extLst>
          </p:nvPr>
        </p:nvGraphicFramePr>
        <p:xfrm>
          <a:off x="228600" y="533400"/>
          <a:ext cx="8610600" cy="5819775"/>
        </p:xfrm>
        <a:graphic>
          <a:graphicData uri="http://schemas.openxmlformats.org/drawingml/2006/table">
            <a:tbl>
              <a:tblPr firstRow="1" bandRow="1">
                <a:tableStyleId>{1E171933-4619-4E11-9A3F-F7608DF75F80}</a:tableStyleId>
              </a:tblPr>
              <a:tblGrid>
                <a:gridCol w="1371600"/>
                <a:gridCol w="1600200"/>
                <a:gridCol w="5638800"/>
              </a:tblGrid>
              <a:tr h="685800">
                <a:tc>
                  <a:txBody>
                    <a:bodyPr/>
                    <a:lstStyle/>
                    <a:p>
                      <a:r>
                        <a:rPr lang="en-US" dirty="0" smtClean="0"/>
                        <a:t>Reviewed By</a:t>
                      </a:r>
                      <a:endParaRPr lang="en-US" dirty="0"/>
                    </a:p>
                  </a:txBody>
                  <a:tcPr/>
                </a:tc>
                <a:tc>
                  <a:txBody>
                    <a:bodyPr/>
                    <a:lstStyle/>
                    <a:p>
                      <a:r>
                        <a:rPr lang="en-US" dirty="0" smtClean="0"/>
                        <a:t>Reviewed  On</a:t>
                      </a:r>
                      <a:endParaRPr lang="en-US" dirty="0"/>
                    </a:p>
                  </a:txBody>
                  <a:tcPr/>
                </a:tc>
                <a:tc>
                  <a:txBody>
                    <a:bodyPr/>
                    <a:lstStyle/>
                    <a:p>
                      <a:r>
                        <a:rPr lang="en-US" dirty="0" smtClean="0"/>
                        <a:t>Comments / Changes Made</a:t>
                      </a:r>
                      <a:endParaRPr lang="en-US" dirty="0"/>
                    </a:p>
                  </a:txBody>
                  <a:tcPr/>
                </a:tc>
              </a:tr>
              <a:tr h="733425">
                <a:tc>
                  <a:txBody>
                    <a:bodyPr/>
                    <a:lstStyle/>
                    <a:p>
                      <a:r>
                        <a:rPr lang="en-US" dirty="0" err="1" smtClean="0"/>
                        <a:t>Ruchika</a:t>
                      </a:r>
                      <a:endParaRPr lang="en-US" dirty="0"/>
                    </a:p>
                  </a:txBody>
                  <a:tcPr/>
                </a:tc>
                <a:tc>
                  <a:txBody>
                    <a:bodyPr/>
                    <a:lstStyle/>
                    <a:p>
                      <a:r>
                        <a:rPr lang="en-US" dirty="0" smtClean="0"/>
                        <a:t>11/09/2015</a:t>
                      </a:r>
                      <a:endParaRPr lang="en-US" dirty="0"/>
                    </a:p>
                  </a:txBody>
                  <a:tcPr/>
                </a:tc>
                <a:tc>
                  <a:txBody>
                    <a:bodyPr/>
                    <a:lstStyle/>
                    <a:p>
                      <a:r>
                        <a:rPr lang="en-US" dirty="0" smtClean="0"/>
                        <a:t>ok</a:t>
                      </a:r>
                      <a:endParaRPr lang="en-US" dirty="0"/>
                    </a:p>
                  </a:txBody>
                  <a:tcPr/>
                </a:tc>
              </a:tr>
              <a:tr h="733425">
                <a:tc>
                  <a:txBody>
                    <a:bodyPr/>
                    <a:lstStyle/>
                    <a:p>
                      <a:endParaRPr lang="en-US"/>
                    </a:p>
                  </a:txBody>
                  <a:tcPr/>
                </a:tc>
                <a:tc>
                  <a:txBody>
                    <a:bodyPr/>
                    <a:lstStyle/>
                    <a:p>
                      <a:endParaRPr lang="en-US" dirty="0"/>
                    </a:p>
                  </a:txBody>
                  <a:tcPr/>
                </a:tc>
                <a:tc>
                  <a:txBody>
                    <a:bodyPr/>
                    <a:lstStyle/>
                    <a:p>
                      <a:endParaRPr lang="en-US" dirty="0"/>
                    </a:p>
                  </a:txBody>
                  <a:tcPr/>
                </a:tc>
              </a:tr>
              <a:tr h="733425">
                <a:tc>
                  <a:txBody>
                    <a:bodyPr/>
                    <a:lstStyle/>
                    <a:p>
                      <a:endParaRPr lang="en-US"/>
                    </a:p>
                  </a:txBody>
                  <a:tcPr/>
                </a:tc>
                <a:tc>
                  <a:txBody>
                    <a:bodyPr/>
                    <a:lstStyle/>
                    <a:p>
                      <a:endParaRPr lang="en-US"/>
                    </a:p>
                  </a:txBody>
                  <a:tcPr/>
                </a:tc>
                <a:tc>
                  <a:txBody>
                    <a:bodyPr/>
                    <a:lstStyle/>
                    <a:p>
                      <a:endParaRPr lang="en-US" dirty="0"/>
                    </a:p>
                  </a:txBody>
                  <a:tcPr/>
                </a:tc>
              </a:tr>
              <a:tr h="733425">
                <a:tc>
                  <a:txBody>
                    <a:bodyPr/>
                    <a:lstStyle/>
                    <a:p>
                      <a:endParaRPr lang="en-US"/>
                    </a:p>
                  </a:txBody>
                  <a:tcPr/>
                </a:tc>
                <a:tc>
                  <a:txBody>
                    <a:bodyPr/>
                    <a:lstStyle/>
                    <a:p>
                      <a:endParaRPr lang="en-US"/>
                    </a:p>
                  </a:txBody>
                  <a:tcPr/>
                </a:tc>
                <a:tc>
                  <a:txBody>
                    <a:bodyPr/>
                    <a:lstStyle/>
                    <a:p>
                      <a:endParaRPr lang="en-US" dirty="0"/>
                    </a:p>
                  </a:txBody>
                  <a:tcPr/>
                </a:tc>
              </a:tr>
              <a:tr h="733425">
                <a:tc>
                  <a:txBody>
                    <a:bodyPr/>
                    <a:lstStyle/>
                    <a:p>
                      <a:endParaRPr lang="en-US"/>
                    </a:p>
                  </a:txBody>
                  <a:tcPr/>
                </a:tc>
                <a:tc>
                  <a:txBody>
                    <a:bodyPr/>
                    <a:lstStyle/>
                    <a:p>
                      <a:endParaRPr lang="en-US"/>
                    </a:p>
                  </a:txBody>
                  <a:tcPr/>
                </a:tc>
                <a:tc>
                  <a:txBody>
                    <a:bodyPr/>
                    <a:lstStyle/>
                    <a:p>
                      <a:endParaRPr lang="en-US" dirty="0"/>
                    </a:p>
                  </a:txBody>
                  <a:tcPr/>
                </a:tc>
              </a:tr>
              <a:tr h="733425">
                <a:tc>
                  <a:txBody>
                    <a:bodyPr/>
                    <a:lstStyle/>
                    <a:p>
                      <a:endParaRPr lang="en-US"/>
                    </a:p>
                  </a:txBody>
                  <a:tcPr/>
                </a:tc>
                <a:tc>
                  <a:txBody>
                    <a:bodyPr/>
                    <a:lstStyle/>
                    <a:p>
                      <a:endParaRPr lang="en-US"/>
                    </a:p>
                  </a:txBody>
                  <a:tcPr/>
                </a:tc>
                <a:tc>
                  <a:txBody>
                    <a:bodyPr/>
                    <a:lstStyle/>
                    <a:p>
                      <a:endParaRPr lang="en-US" dirty="0"/>
                    </a:p>
                  </a:txBody>
                  <a:tcPr/>
                </a:tc>
              </a:tr>
              <a:tr h="733425">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41719090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cdn.theguardian.tv/bc/281851582/281851582_1093272242001_110804nasa-5027326.jpg?pubId=281851582"/>
          <p:cNvPicPr/>
          <p:nvPr/>
        </p:nvPicPr>
        <p:blipFill>
          <a:blip r:embed="rId2" cstate="print"/>
          <a:srcRect/>
          <a:stretch>
            <a:fillRect/>
          </a:stretch>
        </p:blipFill>
        <p:spPr bwMode="auto">
          <a:xfrm>
            <a:off x="4932040" y="2564904"/>
            <a:ext cx="4032448" cy="3816424"/>
          </a:xfrm>
          <a:prstGeom prst="rect">
            <a:avLst/>
          </a:prstGeom>
          <a:noFill/>
          <a:ln w="9525">
            <a:noFill/>
            <a:miter lim="800000"/>
            <a:headEnd/>
            <a:tailEnd/>
          </a:ln>
        </p:spPr>
      </p:pic>
      <p:sp>
        <p:nvSpPr>
          <p:cNvPr id="5" name="Rectangle 4"/>
          <p:cNvSpPr/>
          <p:nvPr/>
        </p:nvSpPr>
        <p:spPr>
          <a:xfrm>
            <a:off x="251520" y="476672"/>
            <a:ext cx="8640960" cy="830997"/>
          </a:xfrm>
          <a:prstGeom prst="rect">
            <a:avLst/>
          </a:prstGeom>
        </p:spPr>
        <p:txBody>
          <a:bodyPr wrap="square">
            <a:spAutoFit/>
          </a:bodyPr>
          <a:lstStyle/>
          <a:p>
            <a:r>
              <a:rPr lang="en-GB" sz="1600" b="1" dirty="0" smtClean="0"/>
              <a:t>The Cosmic Vision is the paraphrasing name given to the roadmap for scientific space based missions of the European Space Agency (ESA) in the time frame between 2015 and 2025. </a:t>
            </a:r>
            <a:endParaRPr lang="en-GB" sz="1600" b="1" dirty="0"/>
          </a:p>
        </p:txBody>
      </p:sp>
      <p:pic>
        <p:nvPicPr>
          <p:cNvPr id="6" name="Picture 5" descr="http://www.antikleidi.com/wp-content/uploads/2011/11/milkyway-article.jpg"/>
          <p:cNvPicPr/>
          <p:nvPr/>
        </p:nvPicPr>
        <p:blipFill>
          <a:blip r:embed="rId3" cstate="print"/>
          <a:srcRect/>
          <a:stretch>
            <a:fillRect/>
          </a:stretch>
        </p:blipFill>
        <p:spPr bwMode="auto">
          <a:xfrm>
            <a:off x="179512" y="2564904"/>
            <a:ext cx="4320480" cy="3827468"/>
          </a:xfrm>
          <a:prstGeom prst="rect">
            <a:avLst/>
          </a:prstGeom>
          <a:noFill/>
          <a:ln w="9525">
            <a:noFill/>
            <a:miter lim="800000"/>
            <a:headEnd/>
            <a:tailEnd/>
          </a:ln>
        </p:spPr>
      </p:pic>
      <p:sp>
        <p:nvSpPr>
          <p:cNvPr id="7" name="Rectangle 6"/>
          <p:cNvSpPr/>
          <p:nvPr/>
        </p:nvSpPr>
        <p:spPr>
          <a:xfrm>
            <a:off x="323528" y="1412776"/>
            <a:ext cx="8820472" cy="338554"/>
          </a:xfrm>
          <a:prstGeom prst="rect">
            <a:avLst/>
          </a:prstGeom>
        </p:spPr>
        <p:txBody>
          <a:bodyPr wrap="square">
            <a:spAutoFit/>
          </a:bodyPr>
          <a:lstStyle/>
          <a:p>
            <a:r>
              <a:rPr lang="en-GB" sz="1600" b="1" dirty="0" smtClean="0"/>
              <a:t>Experts are developing this rapidly-growing industry known as "geo-information".</a:t>
            </a:r>
            <a:endParaRPr lang="en-GB" sz="1600" b="1" dirty="0"/>
          </a:p>
        </p:txBody>
      </p:sp>
      <p:sp>
        <p:nvSpPr>
          <p:cNvPr id="10241" name="Rectangle 1"/>
          <p:cNvSpPr>
            <a:spLocks noChangeArrowheads="1"/>
          </p:cNvSpPr>
          <p:nvPr/>
        </p:nvSpPr>
        <p:spPr bwMode="auto">
          <a:xfrm>
            <a:off x="395536" y="1916832"/>
            <a:ext cx="8190850" cy="492443"/>
          </a:xfrm>
          <a:prstGeom prst="rect">
            <a:avLst/>
          </a:prstGeom>
          <a:noFill/>
          <a:ln w="9525">
            <a:noFill/>
            <a:miter lim="800000"/>
            <a:headEnd/>
            <a:tailEnd/>
          </a:ln>
          <a:effectLst/>
        </p:spPr>
        <p:txBody>
          <a:bodyPr vert="horz" wrap="none" lIns="0" tIns="0" rIns="-57132"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We take a look at a business which analyses our world by using satellite images and</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aerial shots. </a:t>
            </a:r>
            <a:endParaRPr kumimoji="0" lang="en-GB" sz="16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38059105"/>
              </p:ext>
            </p:extLst>
          </p:nvPr>
        </p:nvGraphicFramePr>
        <p:xfrm>
          <a:off x="0" y="548680"/>
          <a:ext cx="8964488" cy="5898823"/>
        </p:xfrm>
        <a:graphic>
          <a:graphicData uri="http://schemas.openxmlformats.org/drawingml/2006/table">
            <a:tbl>
              <a:tblPr firstRow="1" bandRow="1">
                <a:tableStyleId>{5C22544A-7EE6-4342-B048-85BDC9FD1C3A}</a:tableStyleId>
              </a:tblPr>
              <a:tblGrid>
                <a:gridCol w="1691680"/>
                <a:gridCol w="7272808"/>
              </a:tblGrid>
              <a:tr h="529997">
                <a:tc gridSpan="2">
                  <a:txBody>
                    <a:bodyPr/>
                    <a:lstStyle/>
                    <a:p>
                      <a:pPr algn="ctr"/>
                      <a:r>
                        <a:rPr lang="en-US" sz="2400" dirty="0" smtClean="0"/>
                        <a:t>VOCABULARY</a:t>
                      </a:r>
                      <a:endParaRPr lang="en-GB" sz="2400" dirty="0"/>
                    </a:p>
                  </a:txBody>
                  <a:tcPr/>
                </a:tc>
                <a:tc hMerge="1">
                  <a:txBody>
                    <a:bodyPr/>
                    <a:lstStyle/>
                    <a:p>
                      <a:endParaRPr lang="en-GB" dirty="0"/>
                    </a:p>
                  </a:txBody>
                  <a:tcPr/>
                </a:tc>
              </a:tr>
              <a:tr h="429886">
                <a:tc>
                  <a:txBody>
                    <a:bodyPr/>
                    <a:lstStyle/>
                    <a:p>
                      <a:r>
                        <a:rPr lang="en-US" dirty="0" smtClean="0"/>
                        <a:t>Paraphrase</a:t>
                      </a:r>
                      <a:endParaRPr lang="en-GB" dirty="0"/>
                    </a:p>
                  </a:txBody>
                  <a:tcPr/>
                </a:tc>
                <a:tc>
                  <a:txBody>
                    <a:bodyPr/>
                    <a:lstStyle/>
                    <a:p>
                      <a:r>
                        <a:rPr lang="en-US" sz="1800" b="0" i="0" kern="1200" dirty="0" smtClean="0">
                          <a:solidFill>
                            <a:schemeClr val="dk1"/>
                          </a:solidFill>
                          <a:latin typeface="+mn-lt"/>
                          <a:ea typeface="+mn-ea"/>
                          <a:cs typeface="+mn-cs"/>
                        </a:rPr>
                        <a:t>Express the meaning of (the writer or speaker or something written or spoken) using different words, esp. to achieve greater clarity.</a:t>
                      </a:r>
                      <a:endParaRPr lang="en-GB" dirty="0"/>
                    </a:p>
                  </a:txBody>
                  <a:tcPr/>
                </a:tc>
              </a:tr>
              <a:tr h="429886">
                <a:tc>
                  <a:txBody>
                    <a:bodyPr/>
                    <a:lstStyle/>
                    <a:p>
                      <a:r>
                        <a:rPr lang="en-US" dirty="0" smtClean="0"/>
                        <a:t>Variability</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quality of being subject to variation.</a:t>
                      </a:r>
                      <a:endParaRPr lang="en-GB" b="0" dirty="0">
                        <a:solidFill>
                          <a:srgbClr val="878787"/>
                        </a:solidFill>
                      </a:endParaRPr>
                    </a:p>
                  </a:txBody>
                  <a:tcPr anchor="ctr"/>
                </a:tc>
              </a:tr>
              <a:tr h="429886">
                <a:tc>
                  <a:txBody>
                    <a:bodyPr/>
                    <a:lstStyle/>
                    <a:p>
                      <a:r>
                        <a:rPr lang="en-US" dirty="0" smtClean="0"/>
                        <a:t>Coronal</a:t>
                      </a:r>
                      <a:endParaRPr lang="en-GB" dirty="0"/>
                    </a:p>
                  </a:txBody>
                  <a:tcPr/>
                </a:tc>
                <a:tc>
                  <a:txBody>
                    <a:bodyPr/>
                    <a:lstStyle/>
                    <a:p>
                      <a:r>
                        <a:rPr lang="en-US" sz="1800" b="0" i="0" kern="1200" dirty="0" smtClean="0">
                          <a:solidFill>
                            <a:schemeClr val="dk1"/>
                          </a:solidFill>
                          <a:latin typeface="+mn-lt"/>
                          <a:ea typeface="+mn-ea"/>
                          <a:cs typeface="+mn-cs"/>
                        </a:rPr>
                        <a:t>Relating to the crown or corona of something, in particular.</a:t>
                      </a:r>
                      <a:endParaRPr lang="en-US" dirty="0"/>
                    </a:p>
                  </a:txBody>
                  <a:tcPr anchor="ctr"/>
                </a:tc>
              </a:tr>
              <a:tr h="429886">
                <a:tc>
                  <a:txBody>
                    <a:bodyPr/>
                    <a:lstStyle/>
                    <a:p>
                      <a:r>
                        <a:rPr lang="en-US" dirty="0" smtClean="0"/>
                        <a:t>Disrupting</a:t>
                      </a:r>
                      <a:endParaRPr lang="en-GB" dirty="0"/>
                    </a:p>
                  </a:txBody>
                  <a:tcPr/>
                </a:tc>
                <a:tc>
                  <a:txBody>
                    <a:bodyPr/>
                    <a:lstStyle/>
                    <a:p>
                      <a:r>
                        <a:rPr lang="en-US" sz="1800" b="0" i="0" kern="1200" dirty="0" smtClean="0">
                          <a:solidFill>
                            <a:schemeClr val="dk1"/>
                          </a:solidFill>
                          <a:latin typeface="+mn-lt"/>
                          <a:ea typeface="+mn-ea"/>
                          <a:cs typeface="+mn-cs"/>
                        </a:rPr>
                        <a:t>Drastically alter or destroy the structure of (something).</a:t>
                      </a:r>
                      <a:endParaRPr lang="en-GB" dirty="0"/>
                    </a:p>
                  </a:txBody>
                  <a:tcPr/>
                </a:tc>
              </a:tr>
              <a:tr h="429886">
                <a:tc>
                  <a:txBody>
                    <a:bodyPr/>
                    <a:lstStyle/>
                    <a:p>
                      <a:r>
                        <a:rPr lang="en-US" dirty="0" smtClean="0"/>
                        <a:t>M3</a:t>
                      </a:r>
                      <a:endParaRPr lang="en-GB" dirty="0"/>
                    </a:p>
                  </a:txBody>
                  <a:tcPr/>
                </a:tc>
                <a:tc>
                  <a:txBody>
                    <a:bodyPr/>
                    <a:lstStyle/>
                    <a:p>
                      <a:r>
                        <a:rPr lang="en-US" dirty="0" smtClean="0"/>
                        <a:t>Third Medium Class Mission.</a:t>
                      </a:r>
                      <a:endParaRPr lang="en-GB" dirty="0"/>
                    </a:p>
                  </a:txBody>
                  <a:tcPr/>
                </a:tc>
              </a:tr>
              <a:tr h="429886">
                <a:tc>
                  <a:txBody>
                    <a:bodyPr/>
                    <a:lstStyle/>
                    <a:p>
                      <a:r>
                        <a:rPr lang="en-US" dirty="0" smtClean="0"/>
                        <a:t>Exoplanet</a:t>
                      </a:r>
                      <a:endParaRPr lang="en-GB" dirty="0"/>
                    </a:p>
                  </a:txBody>
                  <a:tcPr/>
                </a:tc>
                <a:tc>
                  <a:txBody>
                    <a:bodyPr/>
                    <a:lstStyle/>
                    <a:p>
                      <a:r>
                        <a:rPr lang="en-US" sz="1800" b="0" i="0" kern="1200" dirty="0" smtClean="0">
                          <a:solidFill>
                            <a:schemeClr val="dk1"/>
                          </a:solidFill>
                          <a:latin typeface="+mn-lt"/>
                          <a:ea typeface="+mn-ea"/>
                          <a:cs typeface="+mn-cs"/>
                        </a:rPr>
                        <a:t> A planet outside the Solar System.</a:t>
                      </a:r>
                      <a:endParaRPr lang="en-GB" dirty="0"/>
                    </a:p>
                  </a:txBody>
                  <a:tcPr/>
                </a:tc>
              </a:tr>
              <a:tr h="429886">
                <a:tc>
                  <a:txBody>
                    <a:bodyPr/>
                    <a:lstStyle/>
                    <a:p>
                      <a:r>
                        <a:rPr lang="en-US" dirty="0" smtClean="0"/>
                        <a:t>Asteroid</a:t>
                      </a:r>
                      <a:endParaRPr lang="en-GB" dirty="0"/>
                    </a:p>
                  </a:txBody>
                  <a:tcPr/>
                </a:tc>
                <a:tc>
                  <a:txBody>
                    <a:bodyPr/>
                    <a:lstStyle/>
                    <a:p>
                      <a:r>
                        <a:rPr lang="en-US" sz="1800" b="0" i="0" kern="1200" dirty="0" smtClean="0">
                          <a:solidFill>
                            <a:schemeClr val="dk1"/>
                          </a:solidFill>
                          <a:latin typeface="+mn-lt"/>
                          <a:ea typeface="+mn-ea"/>
                          <a:cs typeface="+mn-cs"/>
                        </a:rPr>
                        <a:t>A small rocky body orbiting the sun.</a:t>
                      </a:r>
                      <a:endParaRPr lang="en-GB" dirty="0"/>
                    </a:p>
                  </a:txBody>
                  <a:tcPr/>
                </a:tc>
              </a:tr>
              <a:tr h="429886">
                <a:tc>
                  <a:txBody>
                    <a:bodyPr/>
                    <a:lstStyle/>
                    <a:p>
                      <a:r>
                        <a:rPr lang="en-US" dirty="0" smtClean="0"/>
                        <a:t>Consortia</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latin typeface="+mn-lt"/>
                          <a:ea typeface="+mn-ea"/>
                          <a:cs typeface="+mn-cs"/>
                        </a:rPr>
                        <a:t>An association, typically of business companies.</a:t>
                      </a:r>
                      <a:endParaRPr lang="en-GB" dirty="0"/>
                    </a:p>
                  </a:txBody>
                  <a:tcPr/>
                </a:tc>
              </a:tr>
              <a:tr h="429886">
                <a:tc>
                  <a:txBody>
                    <a:bodyPr/>
                    <a:lstStyle/>
                    <a:p>
                      <a:r>
                        <a:rPr lang="en-US" dirty="0" smtClean="0"/>
                        <a:t>Oscillation</a:t>
                      </a:r>
                      <a:endParaRPr lang="en-GB" dirty="0"/>
                    </a:p>
                  </a:txBody>
                  <a:tcPr/>
                </a:tc>
                <a:tc>
                  <a:txBody>
                    <a:bodyPr/>
                    <a:lstStyle/>
                    <a:p>
                      <a:r>
                        <a:rPr lang="en-US" sz="1800" b="0" i="0" kern="1200" dirty="0" smtClean="0">
                          <a:solidFill>
                            <a:schemeClr val="dk1"/>
                          </a:solidFill>
                          <a:latin typeface="+mn-lt"/>
                          <a:ea typeface="+mn-ea"/>
                          <a:cs typeface="+mn-cs"/>
                        </a:rPr>
                        <a:t>To swing or move to and fro, as a pendulum does.</a:t>
                      </a:r>
                      <a:endParaRPr lang="en-GB" dirty="0"/>
                    </a:p>
                  </a:txBody>
                  <a:tcPr/>
                </a:tc>
              </a:tr>
              <a:tr h="429886">
                <a:tc>
                  <a:txBody>
                    <a:bodyPr/>
                    <a:lstStyle/>
                    <a:p>
                      <a:r>
                        <a:rPr lang="en-US" dirty="0" smtClean="0"/>
                        <a:t>Terrestrial</a:t>
                      </a:r>
                      <a:endParaRPr lang="en-GB" dirty="0"/>
                    </a:p>
                  </a:txBody>
                  <a:tcPr/>
                </a:tc>
                <a:tc>
                  <a:txBody>
                    <a:bodyPr/>
                    <a:lstStyle/>
                    <a:p>
                      <a:r>
                        <a:rPr lang="en-US" sz="1800" b="0" i="0" kern="1200" dirty="0" smtClean="0">
                          <a:solidFill>
                            <a:schemeClr val="dk1"/>
                          </a:solidFill>
                          <a:latin typeface="+mn-lt"/>
                          <a:ea typeface="+mn-ea"/>
                          <a:cs typeface="+mn-cs"/>
                        </a:rPr>
                        <a:t>An inhabitant of the earth.</a:t>
                      </a:r>
                      <a:endParaRPr lang="en-GB" dirty="0"/>
                    </a:p>
                  </a:txBody>
                  <a:tcPr/>
                </a:tc>
              </a:tr>
              <a:tr h="429886">
                <a:tc>
                  <a:txBody>
                    <a:bodyPr/>
                    <a:lstStyle/>
                    <a:p>
                      <a:r>
                        <a:rPr lang="en-US" dirty="0" smtClean="0"/>
                        <a:t>Habitable</a:t>
                      </a:r>
                      <a:endParaRPr lang="en-GB" dirty="0"/>
                    </a:p>
                  </a:txBody>
                  <a:tcPr/>
                </a:tc>
                <a:tc>
                  <a:txBody>
                    <a:bodyPr/>
                    <a:lstStyle/>
                    <a:p>
                      <a:r>
                        <a:rPr lang="en-GB" sz="1800" b="0" i="0" kern="1200" dirty="0" smtClean="0">
                          <a:solidFill>
                            <a:schemeClr val="dk1"/>
                          </a:solidFill>
                          <a:latin typeface="+mn-lt"/>
                          <a:ea typeface="+mn-ea"/>
                          <a:cs typeface="+mn-cs"/>
                        </a:rPr>
                        <a:t>Suitable to live in.</a:t>
                      </a:r>
                      <a:endParaRPr lang="en-GB" dirty="0"/>
                    </a:p>
                  </a:txBody>
                  <a:tcPr/>
                </a:tc>
              </a:tr>
              <a:tr h="429886">
                <a:tc>
                  <a:txBody>
                    <a:bodyPr/>
                    <a:lstStyle/>
                    <a:p>
                      <a:r>
                        <a:rPr lang="en-US" dirty="0" smtClean="0"/>
                        <a:t>Constrain</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latin typeface="+mn-lt"/>
                          <a:ea typeface="+mn-ea"/>
                          <a:cs typeface="+mn-cs"/>
                        </a:rPr>
                        <a:t>Severely restrict the scope, extent, or activity of.</a:t>
                      </a:r>
                      <a:endParaRPr lang="en-GB"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323528" y="404664"/>
            <a:ext cx="8640960" cy="64633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There are currently three selected missions of the programme,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Solar </a:t>
            </a:r>
            <a:r>
              <a:rPr kumimoji="0" lang="en-GB"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Orbiter</a:t>
            </a:r>
            <a:r>
              <a:rPr kumimoji="0" lang="en-GB"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n-GB" b="1" dirty="0" smtClean="0">
                <a:latin typeface="Arial" pitchFamily="34" charset="0"/>
                <a:ea typeface="Times New Roman" pitchFamily="18" charset="0"/>
                <a:cs typeface="Arial" pitchFamily="34" charset="0"/>
              </a:rPr>
              <a:t>Euclid                                    JUICE (Jupiter Icy Moon Explorer)</a:t>
            </a:r>
            <a:endParaRPr kumimoji="0" lang="en-GB" b="1" i="0" u="none" strike="noStrike" cap="none" normalizeH="0" baseline="0" dirty="0" smtClean="0">
              <a:ln>
                <a:noFill/>
              </a:ln>
              <a:solidFill>
                <a:schemeClr val="tx1"/>
              </a:solidFill>
              <a:effectLst/>
              <a:latin typeface="Arial" pitchFamily="34" charset="0"/>
              <a:cs typeface="Arial" pitchFamily="34" charset="0"/>
            </a:endParaRPr>
          </a:p>
        </p:txBody>
      </p:sp>
      <p:sp>
        <p:nvSpPr>
          <p:cNvPr id="9221" name="AutoShape 5" descr="data:image/jpeg;base64,/9j/4AAQSkZJRgABAQAAAQABAAD/2wCEAAkGBhISERUUExQWFRQUGBgYFxgXGRgWGBUUFxwaGBYaGBgYHCYfFxkjGhcYHy8gIycpLCwsFx4xNTAqNSYrLCkBCQoKDgwOGg8PGikkHyQsLCwpLyosLCwsLCwsLCwpLCwsLCwsLCksLCwsLCwsLCwsLCksLCwsLCksLCksLCwsKf/AABEIAOEA4QMBIgACEQEDEQH/xAAcAAACAwEBAQEAAAAAAAAAAAADBAABAgUGBwj/xABEEAABAwIDBAgEBQIEBQMFAAABAAIRAyEEEjEFQVFhEyJxgZGhsfAGMsHRI0JScuEU8QdiorI0U4KS0hUzkxYkc7PC/8QAGgEAAgMBAQAAAAAAAAAAAAAAAgMAAQQFBv/EACwRAAICAQQBAgQGAwAAAAAAAAABAhEDBBIhMSJBURNhcfAFMoGhsdGRweH/2gAMAwEAAhEDEQA/APnVCkMjSd7RHbA3e9UKpTTeGZ1G/tHoFmpRXH3cnsFHxQi5nl5rLWph1NZLDN9U3cL2m233AW9Pr/KLSYJErNJhNgPrf7pqnS3EQZvO7tSpSGxRpg7lZYN/cj06feo6ks+4dtFMi22lYHnCN0S0KY9+avcUog2N5fx2IdSn7/lNOp2WOj971SkW0KinziP7IlGn84/VTf35RnH+xG6JVhrVWToXAHfZ3VPkUyEuRU48HJfS99mvvtS7mJ59GNdfcoTmJ6kJcRKIQ3MTbmIbmJqkJlAWc26yUdzVh7psBHZN92k9vimJiXGgQWYW3nxCGUYqRC0j373FZMKydyy5vG3v7ohLIe3T3CwrcVQVimQ7/wCyk+PldUVUIhbKzKIn9O79JUVlWerwreoz9rfQIj2KYUdRn7W+gTDWLhydNnq4LxRz3U0Po10jh/fvehnD3RLIRwFqdM2jtTVKmtMoJqlSS5zDjEsUiLQo+mmW0lH0kncHQlkRG00Xo0RtO26/l7+qm4lCxaq6NM9GoW3UUimK1QI59u7s8PNKPEX3pypwQTT3kJsWA0L4+n13xpmJ7nXHkUo9i6eLaDlN7sbPaOpa3+XelSxO3cikuBFzUNwTj2b0B7PfJNixckJ1b+9yXc0Jx7YS1Ue/4WiLMs0AI3LBJWnob2x74pyMkiPO4xp2+ELBKst92ULbD3Hv6hGZ2zIdvFisuUKhKsWyoVSrDZiNTZQsjXdqiAbNw33H3VoKihR7jBN6jP2t9Am2MQMGPw2ftb/tCca1eeyPlnrsf5V9DXR+/fuyo0EemERJ3DaFBRR2U0XKj0MMTuQSyUGoMGwR/N1TmLpU9mPInKYHIpPEMg3S45U3SZW2+hXIiNpq4RWo9xTTQB1NL1wnqiTqsRxYIoWrBppkU0QU+zw480zcCK16fUZyLm+jv/6KSqMXWfT/AA3Dg4HxDgfQJCu0A8R4JqYCEKgS7jf36Jup7+6UqC3vtT4ipAKgv7GuiUeP5TtQzztAmbdl93hyS1URI7QtUWZZoTcEMxv/AJ9PcFGdZBctETDkQNwj36K5LTwIUkiRx/usozMyOf8AbQaKngWjz+ijlUIhZHPtEC3K57/oqc6e7sE3JvxN1SisAvo+Y8QoplCihR9BwVP8Nn7GegRwETAt/Cp/sZ/tChZdeanLlnssStJFBydwuz3uAMQOa6OztitaC9503c/vCrEY2QYmO3isMs251A2Y4q6jyYbhIOi059QcIHBJ0iWmxv3p/DMJEl08rQJ4pclXZpmtvLMNxzo1P281g1C43dfgf41UxdENcALg6/RDIjd3qJLtFqMe0uw42fO7vH2WMThCzVHot/NOm8EDxW6mNa8ZDeNCbIN0kxD3N+69TjuOqHkXXqbIzXaDzHHs+yTqYbKVrhljLoyySvgAykrLYRmjmBZAq1E1CgLtHj/L5gh3oCuVVN10qZl4HGW/9wLfquZUC1R6Qt9sVeJPb3IFVkcO66YegHXgnxFMWqJeoE2R3LWJ2a5tBlcxkqPqMaN5NMMc46RHXA11BWiBnmcmo1ALV6qr8F1w8saWOd09HDgBx61Su01Gaj5Ybcnulcva2xm02B7K9Ks3OabsmdrmvAm7KjWuLSJhwEWIMFao2YZuL6OKQskIsxN/fNZI5ozO0YIUk6/Rac1U0ez3+aIW0YLdFRC0rBF7Sdx4cbb1dgNGFFeTs8VFCqPpmDcOhp/sZ/tCe2XSbnzP7hvK5ezWFzKTRvawf6QutTpficm68hoB5Lymd8tfU91pcaeO37Dm0MYKgFsrRoAfU70pTqSOXu/0WqoBNrfxY8lhlIzI+UeizRSjGkbYRjGNIO2gToAd8+9UV1EgATHr4J7ZOMptkuZLdBr1eCFjK4gFoIaN2/fF9Qs++TlVGZ5JOe2jn9CbZge3ehl4Bg7uOnYqxFQzIvO4oNIFs9vCY5laUuOTZGLq2GFQ8baLQaSR+ob+I7lTKR1Gg3DjvnkjjDSQ4W47oVNpAyaR2sE2W/NkIuOBNuJ3zolNvU4cHREgExoTvIQqG0HDqfkMEnm3geKO/FCocrojs0J0WRRlCe45jxSjPc+jgVHoDyj4mmQSDqEuWrrQdoCapgM8EHgQfAylcZTyvcODiPApt7FW0aV2uFxUY1/YSIO8/mBWmHQiT8jlVGpZ4TlRqXqFOiwJIFRoF7g1oLnuIa0NEkuNgI3k8l02fEVSjhG0aNRzKgrVXvIAgtcyk1lzeZY7cNyZqf8A2NONMZVbc78NReNOVZ7T2saY1dbzj9FqXj9TK0snfR6XanxTh6r6pcKrm1MVhqxA6jjTpUn06kOB6r8zgR9FzvifbNOtQDDWdiqwqZm1n0hTeyllILHukuquc4tNyQ3JYnMVxHiyA8J6m2ZpYIroVIUcywi/Ln/YBEDUMhMTEuJgNUqMIiRFhuiQbg89dVuYKzCuxbiVTpSQBEkxcxHaTYeKGUUi3b4W9lYddEKaCf1ruDP/AI6f/iogwopYNH1T4VH4YdE5abPFwA9AU68WFhxKU+GGluGkb+i/229Uy/nzmd3evH5ecsvqe6064X0X8AcvP7IlOkXZzO6w3mEEPka9s++acw1MSTaD7j0VTdGqb2o2+Q2J0jd46IBqmSL/AMxuRalSewi/NCqDqmLnhfSYAS4/MXFe4MCBu0tOviqZcW1FknWflME3IuPPuKPSxQInSBH1TtrqzS4NK0HY/KRxHrYfZMU3fl46iN/03rNFgsQbEe57NUarhzG87+Gv90ptN0ZpNWZxLLZhLd1tNyvA1PyxMESdLHmiFpcMoEAafdWMKWkD9Q0S31TFOS27WJ7Wf15H5m+lvsueWrp7WZ1Wnt+i5LnLZg5ijJPostVY0DJTI3tcP+1x+hC6NH4brubnqBuHpf8AMxDhSb3Zus7uCzicfs6jQDi9+NLKhEU5oUsz2gwXuGdzfwzdoG9dLFp5y9K+pzsupxxap39PujzdYLrUNn/0lFmLqtDnVf8AhWHrNzDWrUGkMtlafmJB0BkPw5hRj8QaQZ0IdSqOowXOBqAw0Pc+bF3VJAC5tSlUe4gNe4sBkQXFjGWMxo1vgE7Y8ff6Fb1mVJ17iOIquc4ucS5ziSSTJJNySd5Juli73e3v6JhxHu6DUI5XRRLfAu5BeEZzkOnTc4w0Fx4AEnwG7mnxESF3BDhduh8PuJbmN3fKxgzvcZgAbpnhmN9F19obJp4aKYa1lRoJqPcTUeHGBlY0fpMDNDQXE3iFux6acu+Dn5NRBOlyeYobKqPEkZW7nOsCOQ1IvuB1QcYym0w0kxYnQE8h/Pdx6u09otZLWNl5EZ3mXAcQAYnmS7jOi4TgrywjB7Vy/UCEpT8n0ZKskzbWItaREaDl4qPEWP38wskaX/hKLZmVaJ/UH/L/ANjfsorBPpfwrU/Bg3tSIHMCPqn30yZjWeP0XF+E2GG8CwDvgEei79QgGRa2aP5XkdRxllR7bC/GNeyOXj6hY4ZbDemKVcdx9bfYoNZrX9x18z2olNjdL8vH+yjqje62pPsOHnlO7S0f3WHADXdu7FQEXkH0UokkXjfEAElBQuq5F3ZXkGDJuTO/vTtDDBog9beh4cOboZnSw9707SLiO4DQfVVOXouisk3VLobwmFLgLW5DSOa62H2KXAE7/GyFsPCZTrqZ0XscNTbCzwg5y7PO6zVvHKonnqexgDcLNfZwAXocQxc6uU54kjJDUTk7PI7UwJgd/vyXKxnxLWw1FjcOaFN5zhzmU5rANPVJe8uHWBnqxpuXp9p4jrWsRb7+q8R8Q4lrMU4uYHCxAMwbDWCJFl1Pw9Um0N1M3OKjL6nnf6XF46tIFSvUd+ZzpsP8zzAHKV7bYf8AhhlpvZj6vQh5p1MrLkZC9ol5BAkVHbjog7X+ODhKGHfhmhlSqC6t8wa4T1cpa4QYBkcxwWdnf4o4/KHGt87nRDGuaQHBoguBdoRqZsV3opepyZub4jwfSfh74RwVBk4Wk2oBPWs9xeQBIe54iLiBHdCW/pcJs4PqmjSDspJFOnUD8mpAmo8XgCJEnivO/EfxzjzgKVWi5o6UNBc0QYOYPdMw0yO7mSIc+KqOHw+H6bEVThYgMFJgdXLjfUGA4NFtw1JJsm8GWpL8z7PP/HmHwmIZVxVGnUpVGimTJaGOacrD1B8rgCDruXzY1oMjUd/qvquw8Dh8bRqto1SWinlLazjmcT8km9iQCXNO5fOdrYOnRrVKTwWOY57CWnpGEtJaSA6HDRZZwt7kdLDl2rY/Q52Dwjq1RtNgBc47zAAFyXHcAASTyXawmGbTaWuqZgLuYyHCTxeerNt2eL6Ln4TBQ17mVWElsNbLqZqDMJADgA7SYn8us2SW0X1hAqh7AesAQWgg7x+rTW+i14JQxLd2xGZSyurpHpP/AKuFFr303BtUg02CnMsZEFxqOEk5eq0A2uYENXlam0CZ/LPDUkCBJ970q90n2PRZVzzzmBHFCBbuW9U7sULjEc50E256xf3CzJF0kNshKySrlU1smBv7vMqxbZI9yos5hzUUBs9vsbFuYGEbg0+AC9XtCs1zQ6nIDot+k8F5HZ7Ooz9rfQLuYPE6NOh9V5nUwTnuXoe10kvGLfoMCjmAmzje29ENIh2+9/7JmiSSDY7ufh4LVbDtdJuCLD6LE580zY8rumJ5re9xELPTNEC++8e4VYem41Mro8F1sTs3qhx33GgHuQrlKMWky5zjBpP1OXSs4kW7bz2JjDh+bMDI4a8lTYm/Zbj3b/uunhqXREdUdYCLgx/KCc0kLy5Ul8ztbI4WtHj916Fr4XntnFofY9/FdWvXshwyo8zqY7pnQ6aUpiRZcxu0rqVdpg6J754F/AlB2czaFEyV4340w8OpO/Uw+R/le9qGRJsOJsO7j3LjbUwFKrlBBdll1zlaAYuYMxpqRusulo4SV8cFZMqdWed2VXzYdswcpcDmiNZ+oXncTUxbajxTYHsBJblaCMpNvkjfxXbDqYzl1MEBwyhoFgRrAgR1VzNpbPqYgms1/Vceq17zAItMERJI09V1cckJlE938BNe+lTq12Q7D9KabCTlD/mDg3SZcACeBhcD/EcPcxuYEgHOCeDi5tp7B58ULY+28ZQw1ZryCSWQ4w85QOsJnfF+5dOrX6To8K6g6o5zx0XWc1zQ4tJGUtM0w6HTYAkmTKOUm/FClDb5MT+AMNUY42LbU2uJFrvYYE2zZWvjsXlPjDEUqmLq1KTy8PdmJcIl5+eLC0idBr3n63Q2A3DZmAODWHO4znc6BILQbkQLACNd6+S/EmAIxNUmm+k2o976bajch6NziW24Rax3ItjSpBY5KUm/kcFw7/p7F1ujtGo2we6LCDdsftNvJVWbBMTCAWcR/dRBSGTjWO+ek082TTPgJb5JnC08M7MHVHtBa7KHCzXx1SS2zhaNBryXLLe9WW6SCAY8OKIS0NDY9Unqtzg2mmRU8myfELW0vh3F4cTXw9WkDaX03NF5gSRE62SNOqWmQSDysu9tz4qxOIw9GlUBbRpgtbElr3tiTLpuMzZANs3MIhbs86ATYXlUXWUfE2MjwUBUAZmVFMqisqz3WBH4bP2t9AmiUpgHfhs/a30TjCvP5F5M9Zik1FUdHZuLBOV+kan6rquqgg2PL+682xdLB4rKI9dP4WDLi5tG2Mt3YzVqBtzc346fT+UVu0AWXnd2DxWPw3fN78ESngmzLSyDuJ9Cs7ca5HNwrysE1oIBBtPynjrCYFMuuAeQubcF08HsZoLc7TBuLtifVelDKIYZLGgauBAgc9zVkyammowTbZz9RroY3wrPL4EEG9xuK69esS238LlHbWHFYU2OFQvcAC0hrADvc91o7BdGbjqlRkjLTpnQyWgg6db5ndy7GD8O1E6eRbV8+/8AH90cvNrccnuirFqmb8zsuszrAuerutxhAw2JcflbA/UY6va42FuAnmiV306NOG/iVKmrnAhrGTaG7yS2ZO7cuc3GODs0kwerMdWOAFhfguytNg03Mu/n/RSzZNTHxR1a1VsXJfGsGATpdx6zr2AHMyuXtfaTujc27Qbw2wtuNpJ7SVG10CrUm2s+/BIyazd4xXBUdHt5kxTZGLcKrm9HECX5g7NTaNSBY5jMAHUkaLe0cMyvTc2o00pMiC2pEG0iBfv3reO2iSbmSYLnfqcBlF94AgD+Ug7HbkPxmvyjI6e+ZBtnYCgykadTEuAGuVjg5wknLcEb41R6/wAZVActEuDZDczg11Xo2uztDSQcsdpiBG9YfjQNn1ZY3NUxDGhxBzDIxzjBmN4Gn5zyjzD6i0fFnwCsEHd/ud749283FOw9Rsg9Ec0ta11nmAXMgOiDuEd68yzbNZojpHFsRlcc7Y3dV8tgdi7r/h6tiMKyrRpvqZaj6bw1pcWy0VASQNLuuV5nE0HNs4EGfd960SclKxGNQcFH2LqY2m4Q+i2dZpHoz4HM3uDQh1MJQd/7daL26VhYSO1he3xy6pWohdiYmLnH2D1dl1AJyktH5mRUb3uYSAkyZRm1i0y0lruIMHxCO/ahd87W1Obx1jzzth3mjEtMTDOJgbiZgkar0VXHvqbGbTtlw+LsMrZivTc4S6J+am/fvA3COFXdTI6rXNdwzBzY5WBHmutsTrYLH0+DKFcdtKqKZ/013IkIn7nniVTiPfvRaJ0WHBWAw39S3/ls/wBf/kogKKwT3GBd+GwR+Vt/+ke+9OMK52DPUZ+1voE6x64GRcs9Vj/KhlrlsPQGvV50mhydBhVTVDEkJGLozUuUExiyM7//AKw52VoEmwaAJJJsAOZMeK4e0aNZ7icTW6JgJy03EufA/TRGh5vy96o4h7esww4aG1jpN+XC6UpUAAQetmieFp7zrxjkuv8Aha0+jg8s6t9L1r/VnE12PLqJrHjXC7fpf/Dq4PFNk1KbOu4nK+p13xMOeGx0bBq0C5mb2XXpVDGZ5LnxBJJPmeVrBcPDPiBuFgNwHJPMr2S9V+IzyPwVL9w8egjBeTsxi8QXOkn2LDyAQekWK7pKCH3hc/l8s6WNJKkG6aFvEEskGziB3Bwm3GxHiqotABe4S0Gw/W/WOwanlA/MEjXrEkyZJ99iNKuSSVv5Ctepzj3ySVXFGIm3hoPMouJckKhnktEIi5ujr7RqZcDhm/rq4ip4dFTHmxy4bqnE8f4XV+InZaeDZ+nDB/fVq1an+0tXEa7rCdOS1uPJijPj9X/J9H+EalSthBSqVMtFrnNkk9eYIaTua0BsAW1lM7b+CGuw9Vzb5WuP7XMBdfgbeaY/wx2U6tTY0FoFKq+o5rhMsqU8rCBo4tdNrag7l6P/ABI2ph9nbNqUmBoqVw5jG2zEvtUeY3BpN9JLQIW+vHk4zyNZKj3Z+eHlBcimp4gyOSEAN/K/DikI6EmUOM+/fosb7/bz4rRVZtAjQiRgwuv8OY9lI1RUMMrYfEUjqeuWZqVgJg1GsC9H8eY1pxGIw9KqSemLG0G4WjTaIfZrarXZjBgCwlF+JNgU+g6KkcO+pgXUmkU3tz1GPysxBq6EAYkgAk2bV4BMSMsp2ufU+e5deXksgL6B8W/i0cTkygUHsLsPVosp1cEC80wyjUpHK9mY5C0wTAdlkErwIN7+VlCk9yBqKKKFUexwnyM/a30CYa9JYZ3Ub+1voEXpOa40lbZ6eD8UNiqFoVUl0y0yqluIyzoMejsekaVUe/fuUcVEtxDsYfVQw7+6E6pCF0qpRJY9SqJplXyXKFdbdXVbQRytUWcK0ucRIAAJc7c1o1P24kgb0n0skRckwALkk6ADfdMYyuKbejaQb/iEEdZ/6RGrG3E7ySf0pkYeoLlXCCVsVm45WyGjgJm/O8k8UliKiD/UINWqrUeQt1cIFVelaxibi3f4EcF3PhzAsrV3NewPAo1nhpd0YL2U3ObLswgZhrITL/h2nVr4Wk1oZUqF5r06VT+o6OlT62YEFxD3Uw/qSbtabZoW3HjdWYcuZKVP7+6OX8ZDLicn/KpYen3soUw7/VK4DuK9fith0aeMb0zXUqNWj01KnXNRobUcIFOs+M7Wiq1zS60gMkgGRxfijZ4pPpkUhSzszHJUFai85nDNQqBziWQACC4kOBWlx9TJHIqUV7COA2tVoEuo1H03cWOcw/6SJ4XQMftOrWeX1aj6jzq57i8+JS7jyQyVaRTauzYvwH9tO1ZBVZvfBVP2RUA2WTbv5z9oWSL+wr81CBHPt0M+asBnTf8AFmOdrisQ6CHXqPMFpBadbEOAIPEBc6njHsLi17gXtLXwT1mu+YO/UDGhQoWSiEtIfx/xBia9MMq16tRjTIa57nCQIBIOpAMAnSbLn256efgoCqd75ohb4MKKSoroGz01J/UZ+0enkoaiXo1Ya2NwHPcFHPPh5DRc3byd+MvFBxW81unVSnSA9vl/C0xyjgEpnSpv9+SOKy5rKiMKqQ4DlMafVQzWS7qyy877QDHb3K1ApzGOl9/VWa6RdUvwTuBoiOkqCabd0x0jrwwRpMEk7mg7y2S+GC8lD2HrdDTDzarUE0+LKZsX9puG8Bmd+kpEPslMXi3Pe57jJcZ3C2gECwAEAAWAELLaitxAjL3GTXjQrDq0pzZBAZian5qVGWcjUqU6Jd2hlR19xIO5dyhsWk1wAouApMw1ZuIJcW1XVHUerBGTKTUc1ob1hkuTeGRxWKnqFF0/v7s81g9oupOcWwC+nUpmRmltRrmm1oJBid2vJCw+0X0RVa2AarOjcY6zWFwc4NM9UktAO+JFrr1+L2NRfiXl+GrUsuKfTytzudWZlrVHODSJlhYwu6P8tWAJiVMZsGlTz1RQ6cRQyUmPrxkqmqHVIcwVmDNSDQ12hqAy4EAvWNozvUQfp/BwsH8T1qbWsGV7G9KMtQSHsqhudj7/ACE02ugGQ64IKQ2tth9fI3Kymyk0hlOmCGtDjmces5znEkySSTpwC9G74RBrUmilWbTdSxT6knN0bqL8QAHPY3KC0U6WYDedLhFo7Bwpq1GdH/w1CjUOZ1d3SuqtpFznNogvDGZzZgHzNzGxliixEsmNO0jwpPasF3Zb3fivoFP4coUqwLMPVxGbEUqZYDUacOHU6dXQsDiS57g01ABFIy0mY43xVSDqbnmzqeMxVIf5qciqB/0ue7/5OxFtoV8VN8HltFYbM6WE3IHAWnU30CyoXf3ULbNN9+qzKuZMAawIE3Om+TJ+qyBeN6sqywVUT2qyeWmvNYlQFshdaI+6jGzNtxPGIv7Kh9VQ97lYtmYUWsg4jz+yisE6dJ/VHYPRa6T04A++1LsdYdgWsyzNcnWjLhBQ4rbX3Hu/JAFS0WvHbadD3+nBaa9C0GpDIct9Ilsy2H++H3S9o3cEdUWRUQC9aaLxF9Ivr3amUSiC5jWEomo7KDG8k/K1rbuc6NwH21IRcZiQ7KGWptlrASJ3ZnPANnOMEnSwAs0Ksa8Um9C35jHTEX6wuKYP6Wm54u4hrSufnRVxQKlbsK5w98Oz3qoKsaePqhFyw4qkiOQ/hMeaZcRcOa5hBEhzXCCCJHIg7iAdyCcc+A3O7I12ZrS4wDxAmAeYS2dZcUSQttdjNTH1HEOL3Et+XrO6t56smWieCr/1KqHmoKjw86vzuzHdd0yf4ShcfH377FMw56ef2lHQu0Hp414blD3BpM5Q4gTpJAsTFlmli3h4e17muEdYOcCBpqL6WtuQQ4e/NZRAug1PGPaXFr3Avs4hzgXA3M8ZN7qYraD3sYw/LTzEcXOeZe9x3uMNE8GN4IBUy+/fYrFtIonsveyG5FD4aROtiI1AuL7rgIZRC2UJ3Tby3KgrI9Lqs3hZWLbIqlRrSdBrbtWZUBs29x37vJVu97lUfft3WVAqymw2Wn/n8B91ELv8lFYIyw2HYFsHmhsb1Qe7UcOGq23ySWjoRfCLBW2lZcDGa8GwPZFu3RWHcBzPdOlrCPRC0MTCdJcaW5a9o3q3OQhVMRuOo4xMep8VTnIaC3Gi9dHDHoGCqf8A3Hj8IfoGhq8jMtbzBd+USvs/CtcDUfPR0/mixe4/JTadxdBk7mhx3QQYzEuqOL3b4FhDRaGtaNwDQABuAR0KcrdFF6rOhhFsMwIvaN8EG9wYiO36qqGKRJWXOVZlM1lSRGzMqE2WSoHwO1HQtsjiqDlGjjMX04+4lZKuhdm1RcskQqUolm6hBJIsJ04eSySrDfLyWRPl5KwWyKgb3UlZVgNkKqYWn9s7ll2qsWzMqK2623X8Lq31Nef3n1RCzPL34K38hFhPbxWFou9FAbMyoqUVksaZoOwLQUUSWdCPSLK03d2qKKhiLfr4eiyoooQ6zP8AhaX/AOXE/wD6qS5I9+KiisWigrCtRUMRYV1fm7h6BRRUWYdoO9Y4qKIkKkaGg/6vQIZVKKwDbd/Z9lDqVFFCjVP5Xdg9QhfwoorKZSyoorFsoq/y9/0VqKwWDKt/0UUVgGSqUUVi2UooooQ//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9223" name="Picture 7" descr="Solar Orbiter"/>
          <p:cNvPicPr>
            <a:picLocks noChangeAspect="1" noChangeArrowheads="1"/>
          </p:cNvPicPr>
          <p:nvPr/>
        </p:nvPicPr>
        <p:blipFill>
          <a:blip r:embed="rId3" cstate="print"/>
          <a:srcRect/>
          <a:stretch>
            <a:fillRect/>
          </a:stretch>
        </p:blipFill>
        <p:spPr bwMode="auto">
          <a:xfrm>
            <a:off x="239562" y="1219199"/>
            <a:ext cx="3710880" cy="3522761"/>
          </a:xfrm>
          <a:prstGeom prst="rect">
            <a:avLst/>
          </a:prstGeom>
          <a:noFill/>
        </p:spPr>
      </p:pic>
      <p:sp>
        <p:nvSpPr>
          <p:cNvPr id="9" name="Rectangle 8"/>
          <p:cNvSpPr/>
          <p:nvPr/>
        </p:nvSpPr>
        <p:spPr>
          <a:xfrm>
            <a:off x="0" y="4941168"/>
            <a:ext cx="5364088" cy="1569660"/>
          </a:xfrm>
          <a:prstGeom prst="rect">
            <a:avLst/>
          </a:prstGeom>
        </p:spPr>
        <p:txBody>
          <a:bodyPr wrap="square">
            <a:spAutoFit/>
          </a:bodyPr>
          <a:lstStyle/>
          <a:p>
            <a:r>
              <a:rPr lang="en-US" sz="1600" dirty="0" smtClean="0"/>
              <a:t>"Euclid will shed light on the nature of one of the most fundamental forces of the universe, while Solar Orbiter will help scientists to understand processes, such as coronal mass ejections, that affect Earth’s citizens by disrupting, for example, radio communication and power transmission,"</a:t>
            </a:r>
            <a:endParaRPr lang="en-GB" sz="1600" dirty="0"/>
          </a:p>
        </p:txBody>
      </p:sp>
      <p:pic>
        <p:nvPicPr>
          <p:cNvPr id="9225" name="Picture 9" descr="Artist's concept of JUICE orbiting Jupiter (Image: ESA)"/>
          <p:cNvPicPr>
            <a:picLocks noChangeAspect="1" noChangeArrowheads="1"/>
          </p:cNvPicPr>
          <p:nvPr/>
        </p:nvPicPr>
        <p:blipFill>
          <a:blip r:embed="rId4" cstate="print"/>
          <a:srcRect/>
          <a:stretch>
            <a:fillRect/>
          </a:stretch>
        </p:blipFill>
        <p:spPr bwMode="auto">
          <a:xfrm>
            <a:off x="4644008" y="1237341"/>
            <a:ext cx="4263008" cy="3522762"/>
          </a:xfrm>
          <a:prstGeom prst="rect">
            <a:avLst/>
          </a:prstGeom>
          <a:noFill/>
        </p:spPr>
      </p:pic>
      <p:sp>
        <p:nvSpPr>
          <p:cNvPr id="13" name="Rectangle 12"/>
          <p:cNvSpPr/>
          <p:nvPr/>
        </p:nvSpPr>
        <p:spPr>
          <a:xfrm>
            <a:off x="5508104" y="4941168"/>
            <a:ext cx="3635896" cy="1323439"/>
          </a:xfrm>
          <a:prstGeom prst="rect">
            <a:avLst/>
          </a:prstGeom>
        </p:spPr>
        <p:txBody>
          <a:bodyPr wrap="square">
            <a:spAutoFit/>
          </a:bodyPr>
          <a:lstStyle/>
          <a:p>
            <a:r>
              <a:rPr lang="en-US" sz="1600" dirty="0" smtClean="0"/>
              <a:t>The instruments JUICE will be developed by scientific teams from 16 European countries, the US and Japan, through corresponding national funding.</a:t>
            </a:r>
            <a:endParaRPr lang="en-GB"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slide(fromBottom)">
                                      <p:cBhvr>
                                        <p:cTn id="7" dur="500"/>
                                        <p:tgtEl>
                                          <p:spTgt spid="922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9225"/>
                                        </p:tgtEl>
                                        <p:attrNameLst>
                                          <p:attrName>style.visibility</p:attrName>
                                        </p:attrNameLst>
                                      </p:cBhvr>
                                      <p:to>
                                        <p:strVal val="visible"/>
                                      </p:to>
                                    </p:set>
                                    <p:animEffect transition="in" filter="slide(fromBottom)">
                                      <p:cBhvr>
                                        <p:cTn id="12" dur="5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328766" y="1106269"/>
            <a:ext cx="8815234" cy="646331"/>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EChO</a:t>
            </a:r>
            <a:r>
              <a:rPr kumimoji="0" lang="en-GB"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GB"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Exoplanet</a:t>
            </a:r>
            <a:r>
              <a:rPr kumimoji="0" lang="en-GB"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Characterisation Observatory), a proposed mission to study</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exoplanet</a:t>
            </a:r>
            <a:r>
              <a:rPr kumimoji="0" lang="en-GB"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atmospheres.</a:t>
            </a:r>
            <a:endParaRPr kumimoji="0" lang="en-GB"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0" y="476672"/>
            <a:ext cx="8964488" cy="646331"/>
          </a:xfrm>
          <a:prstGeom prst="rect">
            <a:avLst/>
          </a:prstGeom>
        </p:spPr>
        <p:txBody>
          <a:bodyPr wrap="square">
            <a:spAutoFit/>
          </a:bodyPr>
          <a:lstStyle/>
          <a:p>
            <a:pPr lvl="0"/>
            <a:r>
              <a:rPr lang="en-GB" b="1" dirty="0" smtClean="0">
                <a:latin typeface="Arial" pitchFamily="34" charset="0"/>
                <a:ea typeface="Times New Roman" pitchFamily="18" charset="0"/>
                <a:cs typeface="Arial" pitchFamily="34" charset="0"/>
                <a:sym typeface="Wingdings" pitchFamily="2" charset="2"/>
              </a:rPr>
              <a:t> </a:t>
            </a:r>
            <a:r>
              <a:rPr lang="en-GB" b="1" dirty="0" smtClean="0">
                <a:latin typeface="Arial" pitchFamily="34" charset="0"/>
                <a:ea typeface="Times New Roman" pitchFamily="18" charset="0"/>
                <a:cs typeface="Arial" pitchFamily="34" charset="0"/>
              </a:rPr>
              <a:t>The Five M3 Candidate Missions are: </a:t>
            </a:r>
            <a:r>
              <a:rPr lang="en-GB" b="1" dirty="0" err="1" smtClean="0">
                <a:latin typeface="Arial" pitchFamily="34" charset="0"/>
                <a:ea typeface="Times New Roman" pitchFamily="18" charset="0"/>
                <a:cs typeface="Arial" pitchFamily="34" charset="0"/>
              </a:rPr>
              <a:t>EChO</a:t>
            </a:r>
            <a:r>
              <a:rPr lang="en-GB" b="1" dirty="0" smtClean="0">
                <a:latin typeface="Arial" pitchFamily="34" charset="0"/>
                <a:ea typeface="Times New Roman" pitchFamily="18" charset="0"/>
                <a:cs typeface="Arial" pitchFamily="34" charset="0"/>
              </a:rPr>
              <a:t>, LOFT, Marco Polo, Plato, STE-Quest</a:t>
            </a:r>
            <a:endParaRPr lang="en-GB" b="1" dirty="0" smtClean="0">
              <a:latin typeface="Arial" pitchFamily="34" charset="0"/>
              <a:cs typeface="Arial" pitchFamily="34" charset="0"/>
            </a:endParaRPr>
          </a:p>
        </p:txBody>
      </p:sp>
      <p:pic>
        <p:nvPicPr>
          <p:cNvPr id="25603" name="Picture 3" descr="http://img.over-blog.com/300x225/2/18/77/65/Fantaisies-6/planck-esa-dducros.jpg"/>
          <p:cNvPicPr>
            <a:picLocks noChangeAspect="1" noChangeArrowheads="1"/>
          </p:cNvPicPr>
          <p:nvPr/>
        </p:nvPicPr>
        <p:blipFill>
          <a:blip r:embed="rId2" cstate="print"/>
          <a:srcRect/>
          <a:stretch>
            <a:fillRect/>
          </a:stretch>
        </p:blipFill>
        <p:spPr bwMode="auto">
          <a:xfrm>
            <a:off x="228600" y="2133600"/>
            <a:ext cx="4032448" cy="2880320"/>
          </a:xfrm>
          <a:prstGeom prst="rect">
            <a:avLst/>
          </a:prstGeom>
          <a:ln>
            <a:noFill/>
          </a:ln>
          <a:effectLst>
            <a:softEdge rad="112500"/>
          </a:effectLst>
        </p:spPr>
      </p:pic>
      <p:pic>
        <p:nvPicPr>
          <p:cNvPr id="25605" name="Picture 5" descr="http://www.ucl.ac.uk/cps/images/carousel_images_700x300/0004_tinetti-1.png"/>
          <p:cNvPicPr>
            <a:picLocks noChangeAspect="1" noChangeArrowheads="1"/>
          </p:cNvPicPr>
          <p:nvPr/>
        </p:nvPicPr>
        <p:blipFill>
          <a:blip r:embed="rId3" cstate="print"/>
          <a:srcRect/>
          <a:stretch>
            <a:fillRect/>
          </a:stretch>
        </p:blipFill>
        <p:spPr bwMode="auto">
          <a:xfrm>
            <a:off x="4648200" y="2158152"/>
            <a:ext cx="4076228" cy="28575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p:cTn id="7" dur="500" decel="50000" fill="hold">
                                          <p:stCondLst>
                                            <p:cond delay="0"/>
                                          </p:stCondLst>
                                        </p:cTn>
                                        <p:tgtEl>
                                          <p:spTgt spid="2560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560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5603"/>
                                        </p:tgtEl>
                                        <p:attrNameLst>
                                          <p:attrName>ppt_w</p:attrName>
                                        </p:attrNameLst>
                                      </p:cBhvr>
                                      <p:tavLst>
                                        <p:tav tm="0">
                                          <p:val>
                                            <p:strVal val="#ppt_w*.05"/>
                                          </p:val>
                                        </p:tav>
                                        <p:tav tm="100000">
                                          <p:val>
                                            <p:strVal val="#ppt_w"/>
                                          </p:val>
                                        </p:tav>
                                      </p:tavLst>
                                    </p:anim>
                                    <p:anim calcmode="lin" valueType="num">
                                      <p:cBhvr>
                                        <p:cTn id="10" dur="1000" fill="hold"/>
                                        <p:tgtEl>
                                          <p:spTgt spid="2560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560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560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560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560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5605"/>
                                        </p:tgtEl>
                                        <p:attrNameLst>
                                          <p:attrName>style.visibility</p:attrName>
                                        </p:attrNameLst>
                                      </p:cBhvr>
                                      <p:to>
                                        <p:strVal val="visible"/>
                                      </p:to>
                                    </p:set>
                                    <p:animEffect transition="in" filter="circle(in)">
                                      <p:cBhvr>
                                        <p:cTn id="19" dur="20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76005" y="404664"/>
            <a:ext cx="9067995" cy="58477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en-GB" sz="1600" b="1" i="0" u="sng" strike="noStrike" cap="none" normalizeH="0" baseline="0" dirty="0" smtClean="0">
                <a:ln>
                  <a:noFill/>
                </a:ln>
                <a:solidFill>
                  <a:schemeClr val="tx1"/>
                </a:solidFill>
                <a:effectLst/>
                <a:latin typeface="+mn-lt"/>
                <a:ea typeface="Calibri" pitchFamily="34" charset="0"/>
                <a:cs typeface="Arial" pitchFamily="34" charset="0"/>
              </a:rPr>
              <a:t>LOFT</a:t>
            </a:r>
            <a:r>
              <a:rPr kumimoji="0" lang="en-GB" sz="1600" b="1" i="0" u="none" strike="noStrike" cap="none" normalizeH="0" baseline="0" dirty="0" smtClean="0">
                <a:ln>
                  <a:noFill/>
                </a:ln>
                <a:solidFill>
                  <a:schemeClr val="tx1"/>
                </a:solidFill>
                <a:effectLst/>
                <a:latin typeface="+mn-lt"/>
                <a:ea typeface="Calibri" pitchFamily="34" charset="0"/>
                <a:cs typeface="Arial" pitchFamily="34" charset="0"/>
              </a:rPr>
              <a:t>(Large Observatory For X-ray Timing), a proposed mission to study neutron stars and</a:t>
            </a:r>
          </a:p>
          <a:p>
            <a:pPr marL="0" marR="0" lvl="0" indent="0" algn="l" defTabSz="914400" rtl="0" eaLnBrk="1" fontAlgn="base" latinLnBrk="0" hangingPunct="1">
              <a:lnSpc>
                <a:spcPct val="100000"/>
              </a:lnSpc>
              <a:spcBef>
                <a:spcPct val="0"/>
              </a:spcBef>
              <a:spcAft>
                <a:spcPct val="0"/>
              </a:spcAft>
              <a:buClrTx/>
              <a:buSzTx/>
              <a:tabLst>
                <a:tab pos="457200" algn="l"/>
              </a:tabLst>
            </a:pPr>
            <a:r>
              <a:rPr kumimoji="0" lang="en-GB" sz="1600" b="1" i="0" u="none" strike="noStrike" cap="none" normalizeH="0" baseline="0" dirty="0" smtClean="0">
                <a:ln>
                  <a:noFill/>
                </a:ln>
                <a:solidFill>
                  <a:schemeClr val="tx1"/>
                </a:solidFill>
                <a:effectLst/>
                <a:latin typeface="+mn-lt"/>
                <a:ea typeface="Calibri" pitchFamily="34" charset="0"/>
                <a:cs typeface="Arial" pitchFamily="34" charset="0"/>
              </a:rPr>
              <a:t>black holes by detecting their very rapid X-ray variability.</a:t>
            </a:r>
            <a:endParaRPr kumimoji="0" lang="en-GB" sz="1600" b="1" i="0" u="none" strike="noStrike" cap="none" normalizeH="0" baseline="0" dirty="0" smtClean="0">
              <a:ln>
                <a:noFill/>
              </a:ln>
              <a:solidFill>
                <a:schemeClr val="tx1"/>
              </a:solidFill>
              <a:effectLst/>
              <a:latin typeface="+mn-lt"/>
              <a:cs typeface="Arial" pitchFamily="34" charset="0"/>
            </a:endParaRPr>
          </a:p>
        </p:txBody>
      </p:sp>
      <p:pic>
        <p:nvPicPr>
          <p:cNvPr id="8196" name="Picture 4" descr="http://www.americaspace.org/wp-content/uploads/2012/11/x-37B-phantom-works-boeing-500x400.jpg"/>
          <p:cNvPicPr>
            <a:picLocks noChangeAspect="1" noChangeArrowheads="1"/>
          </p:cNvPicPr>
          <p:nvPr/>
        </p:nvPicPr>
        <p:blipFill>
          <a:blip r:embed="rId2" cstate="print"/>
          <a:srcRect/>
          <a:stretch>
            <a:fillRect/>
          </a:stretch>
        </p:blipFill>
        <p:spPr bwMode="auto">
          <a:xfrm>
            <a:off x="1905000" y="1182897"/>
            <a:ext cx="4762500" cy="3810000"/>
          </a:xfrm>
          <a:prstGeom prst="rect">
            <a:avLst/>
          </a:prstGeom>
          <a:ln>
            <a:noFill/>
          </a:ln>
          <a:effectLst>
            <a:softEdge rad="112500"/>
          </a:effectLst>
        </p:spPr>
      </p:pic>
      <p:sp>
        <p:nvSpPr>
          <p:cNvPr id="8197" name="Rectangle 5"/>
          <p:cNvSpPr>
            <a:spLocks noChangeArrowheads="1"/>
          </p:cNvSpPr>
          <p:nvPr/>
        </p:nvSpPr>
        <p:spPr bwMode="auto">
          <a:xfrm>
            <a:off x="251520" y="5517232"/>
            <a:ext cx="70202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en-GB" sz="16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Large Area Detector (LAD), a 10 m</a:t>
            </a:r>
            <a:r>
              <a:rPr kumimoji="0" lang="en-GB" sz="160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2</a:t>
            </a:r>
            <a:r>
              <a:rPr kumimoji="0" lang="en-GB" sz="160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GB" sz="16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collimated X-ray detector</a:t>
            </a:r>
            <a:endParaRPr kumimoji="0" lang="en-GB" sz="16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GB" sz="16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Wide Field Monitor (WFM), a coded-mask wide field X-ray monitor</a:t>
            </a:r>
            <a:endParaRPr kumimoji="0" lang="en-GB" sz="16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251520" y="5157192"/>
            <a:ext cx="3877985" cy="369332"/>
          </a:xfrm>
          <a:prstGeom prst="rect">
            <a:avLst/>
          </a:prstGeom>
        </p:spPr>
        <p:txBody>
          <a:bodyPr wrap="none">
            <a:spAutoFit/>
          </a:bodyPr>
          <a:lstStyle/>
          <a:p>
            <a:r>
              <a:rPr lang="en-GB" b="1" dirty="0" smtClean="0"/>
              <a:t>It comprises of two instruments :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decel="50000" fill="hold">
                                          <p:stCondLst>
                                            <p:cond delay="0"/>
                                          </p:stCondLst>
                                        </p:cTn>
                                        <p:tgtEl>
                                          <p:spTgt spid="819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19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196"/>
                                        </p:tgtEl>
                                        <p:attrNameLst>
                                          <p:attrName>ppt_w</p:attrName>
                                        </p:attrNameLst>
                                      </p:cBhvr>
                                      <p:tavLst>
                                        <p:tav tm="0">
                                          <p:val>
                                            <p:strVal val="#ppt_w*.05"/>
                                          </p:val>
                                        </p:tav>
                                        <p:tav tm="100000">
                                          <p:val>
                                            <p:strVal val="#ppt_w"/>
                                          </p:val>
                                        </p:tav>
                                      </p:tavLst>
                                    </p:anim>
                                    <p:anim calcmode="lin" valueType="num">
                                      <p:cBhvr>
                                        <p:cTn id="10" dur="1000" fill="hold"/>
                                        <p:tgtEl>
                                          <p:spTgt spid="819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19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19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19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914400"/>
            <a:ext cx="8568952" cy="1077218"/>
          </a:xfrm>
          <a:prstGeom prst="rect">
            <a:avLst/>
          </a:prstGeom>
        </p:spPr>
        <p:txBody>
          <a:bodyPr wrap="square">
            <a:spAutoFit/>
          </a:bodyPr>
          <a:lstStyle/>
          <a:p>
            <a:r>
              <a:rPr lang="en-GB" sz="1600" u="sng" dirty="0" smtClean="0">
                <a:ea typeface="Calibri" pitchFamily="34" charset="0"/>
                <a:cs typeface="Arial" pitchFamily="34" charset="0"/>
              </a:rPr>
              <a:t>Marco Polo-R</a:t>
            </a:r>
            <a:r>
              <a:rPr lang="en-GB" sz="1600" dirty="0" smtClean="0">
                <a:ea typeface="Calibri" pitchFamily="34" charset="0"/>
                <a:cs typeface="Arial" pitchFamily="34" charset="0"/>
              </a:rPr>
              <a:t>  a proposed mission to return a sample from a near Earth asteroid (NEA).  </a:t>
            </a:r>
          </a:p>
          <a:p>
            <a:r>
              <a:rPr lang="en-US" sz="1600" dirty="0" smtClean="0"/>
              <a:t>It was proposed as a collaboration with the Japan Aerospace Exploration Agency (JAXA) and was named after one of the first western people to build good relations between Europe and Asia.</a:t>
            </a:r>
            <a:endParaRPr lang="en-GB" sz="1600" dirty="0"/>
          </a:p>
        </p:txBody>
      </p:sp>
      <p:pic>
        <p:nvPicPr>
          <p:cNvPr id="7170" name="Picture 2" descr="http://sci.esa.int/science-e-media/img/3b/MP_sc_4101.jpg"/>
          <p:cNvPicPr>
            <a:picLocks noChangeAspect="1" noChangeArrowheads="1"/>
          </p:cNvPicPr>
          <p:nvPr/>
        </p:nvPicPr>
        <p:blipFill>
          <a:blip r:embed="rId2" cstate="print"/>
          <a:srcRect/>
          <a:stretch>
            <a:fillRect/>
          </a:stretch>
        </p:blipFill>
        <p:spPr bwMode="auto">
          <a:xfrm>
            <a:off x="179512" y="3350022"/>
            <a:ext cx="3744416" cy="2959297"/>
          </a:xfrm>
          <a:prstGeom prst="rect">
            <a:avLst/>
          </a:prstGeom>
          <a:ln>
            <a:noFill/>
          </a:ln>
          <a:effectLst>
            <a:softEdge rad="112500"/>
          </a:effectLst>
        </p:spPr>
      </p:pic>
      <p:pic>
        <p:nvPicPr>
          <p:cNvPr id="7172" name="Picture 4" descr="http://www.ice.csic.es/research/Marco_Polo-R_2013/grafics/galeria/MP4.jpg"/>
          <p:cNvPicPr>
            <a:picLocks noChangeAspect="1" noChangeArrowheads="1"/>
          </p:cNvPicPr>
          <p:nvPr/>
        </p:nvPicPr>
        <p:blipFill>
          <a:blip r:embed="rId3" cstate="print"/>
          <a:srcRect/>
          <a:stretch>
            <a:fillRect/>
          </a:stretch>
        </p:blipFill>
        <p:spPr bwMode="auto">
          <a:xfrm>
            <a:off x="5148064" y="3284984"/>
            <a:ext cx="3528392" cy="2952328"/>
          </a:xfrm>
          <a:prstGeom prst="rect">
            <a:avLst/>
          </a:prstGeom>
          <a:ln>
            <a:noFill/>
          </a:ln>
          <a:effectLst>
            <a:softEdge rad="112500"/>
          </a:effectLst>
        </p:spPr>
      </p:pic>
      <p:sp>
        <p:nvSpPr>
          <p:cNvPr id="5" name="Rectangle 4"/>
          <p:cNvSpPr/>
          <p:nvPr/>
        </p:nvSpPr>
        <p:spPr>
          <a:xfrm>
            <a:off x="251520" y="2136339"/>
            <a:ext cx="8712968" cy="861774"/>
          </a:xfrm>
          <a:prstGeom prst="rect">
            <a:avLst/>
          </a:prstGeom>
        </p:spPr>
        <p:txBody>
          <a:bodyPr wrap="square">
            <a:spAutoFit/>
          </a:bodyPr>
          <a:lstStyle/>
          <a:p>
            <a:r>
              <a:rPr lang="en-US" sz="1600" dirty="0" smtClean="0"/>
              <a:t>Marco Polo was subject to assessment studies by ESA and by three independent industrial consortia (</a:t>
            </a:r>
            <a:r>
              <a:rPr lang="en-US" sz="1600" dirty="0" err="1" smtClean="0"/>
              <a:t>Astrium</a:t>
            </a:r>
            <a:r>
              <a:rPr lang="en-US" sz="1600" dirty="0" smtClean="0"/>
              <a:t> (UK), OHB (Germany) and Thales (Italy)). Marco Polo was not selected to continue to the next phase</a:t>
            </a:r>
            <a:r>
              <a:rPr lang="en-US" b="1" dirty="0" smtClean="0"/>
              <a:t>.</a:t>
            </a:r>
            <a:endParaRPr lang="en-GB"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172"/>
                                        </p:tgtEl>
                                        <p:attrNameLst>
                                          <p:attrName>style.visibility</p:attrName>
                                        </p:attrNameLst>
                                      </p:cBhvr>
                                      <p:to>
                                        <p:strVal val="visible"/>
                                      </p:to>
                                    </p:set>
                                    <p:anim calcmode="lin" valueType="num">
                                      <p:cBhvr additive="base">
                                        <p:cTn id="14" dur="500" fill="hold"/>
                                        <p:tgtEl>
                                          <p:spTgt spid="7172"/>
                                        </p:tgtEl>
                                        <p:attrNameLst>
                                          <p:attrName>ppt_x</p:attrName>
                                        </p:attrNameLst>
                                      </p:cBhvr>
                                      <p:tavLst>
                                        <p:tav tm="0">
                                          <p:val>
                                            <p:strVal val="#ppt_x"/>
                                          </p:val>
                                        </p:tav>
                                        <p:tav tm="100000">
                                          <p:val>
                                            <p:strVal val="#ppt_x"/>
                                          </p:val>
                                        </p:tav>
                                      </p:tavLst>
                                    </p:anim>
                                    <p:anim calcmode="lin" valueType="num">
                                      <p:cBhvr additive="base">
                                        <p:cTn id="15"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476672"/>
            <a:ext cx="8640960" cy="646331"/>
          </a:xfrm>
          <a:prstGeom prst="rect">
            <a:avLst/>
          </a:prstGeom>
        </p:spPr>
        <p:txBody>
          <a:bodyPr wrap="square">
            <a:spAutoFit/>
          </a:bodyPr>
          <a:lstStyle/>
          <a:p>
            <a:r>
              <a:rPr lang="en-GB" b="1" u="sng" dirty="0" smtClean="0">
                <a:ea typeface="Calibri" pitchFamily="34" charset="0"/>
                <a:cs typeface="Arial" pitchFamily="34" charset="0"/>
              </a:rPr>
              <a:t>Plato</a:t>
            </a:r>
            <a:r>
              <a:rPr lang="en-GB" b="1" dirty="0" smtClean="0">
                <a:ea typeface="Calibri" pitchFamily="34" charset="0"/>
                <a:cs typeface="Arial" pitchFamily="34" charset="0"/>
              </a:rPr>
              <a:t>, (</a:t>
            </a:r>
            <a:r>
              <a:rPr lang="en-GB" b="1" dirty="0" err="1" smtClean="0">
                <a:ea typeface="Calibri" pitchFamily="34" charset="0"/>
                <a:cs typeface="Arial" pitchFamily="34" charset="0"/>
              </a:rPr>
              <a:t>PLAnetary</a:t>
            </a:r>
            <a:r>
              <a:rPr lang="en-GB" b="1" dirty="0" smtClean="0">
                <a:ea typeface="Calibri" pitchFamily="34" charset="0"/>
                <a:cs typeface="Arial" pitchFamily="34" charset="0"/>
              </a:rPr>
              <a:t> Transits and Oscillations of stars) is a proposed mission to search for new </a:t>
            </a:r>
            <a:r>
              <a:rPr lang="en-GB" b="1" dirty="0" err="1" smtClean="0">
                <a:ea typeface="Calibri" pitchFamily="34" charset="0"/>
                <a:cs typeface="Arial" pitchFamily="34" charset="0"/>
              </a:rPr>
              <a:t>exoplanets</a:t>
            </a:r>
            <a:r>
              <a:rPr lang="en-GB" b="1" dirty="0" smtClean="0">
                <a:ea typeface="Calibri" pitchFamily="34" charset="0"/>
                <a:cs typeface="Arial" pitchFamily="34" charset="0"/>
              </a:rPr>
              <a:t> and measure stellar oscillations</a:t>
            </a:r>
            <a:endParaRPr lang="en-GB" dirty="0"/>
          </a:p>
        </p:txBody>
      </p:sp>
      <p:pic>
        <p:nvPicPr>
          <p:cNvPr id="6146" name="Picture 2" descr="http://smsc.cnes.fr/Im/PLATO.png"/>
          <p:cNvPicPr>
            <a:picLocks noChangeAspect="1" noChangeArrowheads="1"/>
          </p:cNvPicPr>
          <p:nvPr/>
        </p:nvPicPr>
        <p:blipFill>
          <a:blip r:embed="rId2" cstate="print"/>
          <a:srcRect/>
          <a:stretch>
            <a:fillRect/>
          </a:stretch>
        </p:blipFill>
        <p:spPr bwMode="auto">
          <a:xfrm>
            <a:off x="323528" y="3284984"/>
            <a:ext cx="3888432" cy="3096344"/>
          </a:xfrm>
          <a:prstGeom prst="rect">
            <a:avLst/>
          </a:prstGeom>
          <a:noFill/>
        </p:spPr>
      </p:pic>
      <p:pic>
        <p:nvPicPr>
          <p:cNvPr id="6148" name="Picture 4" descr="http://i27.servimg.com/u/f27/11/87/45/28/plato_10.jpg"/>
          <p:cNvPicPr>
            <a:picLocks noChangeAspect="1" noChangeArrowheads="1"/>
          </p:cNvPicPr>
          <p:nvPr/>
        </p:nvPicPr>
        <p:blipFill>
          <a:blip r:embed="rId3" cstate="print"/>
          <a:srcRect/>
          <a:stretch>
            <a:fillRect/>
          </a:stretch>
        </p:blipFill>
        <p:spPr bwMode="auto">
          <a:xfrm>
            <a:off x="4915222" y="3284984"/>
            <a:ext cx="3905250" cy="3096344"/>
          </a:xfrm>
          <a:prstGeom prst="rect">
            <a:avLst/>
          </a:prstGeom>
          <a:noFill/>
        </p:spPr>
      </p:pic>
      <p:sp>
        <p:nvSpPr>
          <p:cNvPr id="6" name="Rectangle 5"/>
          <p:cNvSpPr/>
          <p:nvPr/>
        </p:nvSpPr>
        <p:spPr>
          <a:xfrm>
            <a:off x="323528" y="1295400"/>
            <a:ext cx="7776864" cy="1815882"/>
          </a:xfrm>
          <a:prstGeom prst="rect">
            <a:avLst/>
          </a:prstGeom>
        </p:spPr>
        <p:txBody>
          <a:bodyPr wrap="square">
            <a:spAutoFit/>
          </a:bodyPr>
          <a:lstStyle/>
          <a:p>
            <a:r>
              <a:rPr lang="en-US" sz="1600" dirty="0" smtClean="0"/>
              <a:t>The scientific goals of PLATO 2.0 are: </a:t>
            </a:r>
            <a:br>
              <a:rPr lang="en-US" sz="1600" dirty="0" smtClean="0"/>
            </a:br>
            <a:r>
              <a:rPr lang="en-US" sz="1600" dirty="0" smtClean="0"/>
              <a:t>-  reveal the interior of planets and stars</a:t>
            </a:r>
            <a:br>
              <a:rPr lang="en-US" sz="1600" dirty="0" smtClean="0"/>
            </a:br>
            <a:r>
              <a:rPr lang="en-US" sz="1600" dirty="0" smtClean="0"/>
              <a:t>-  detect planets over the whole sky, including terrestrial planets in </a:t>
            </a:r>
          </a:p>
          <a:p>
            <a:r>
              <a:rPr lang="en-US" sz="1600" dirty="0" smtClean="0"/>
              <a:t>   the habitable zone</a:t>
            </a:r>
            <a:br>
              <a:rPr lang="en-US" sz="1600" dirty="0" smtClean="0"/>
            </a:br>
            <a:r>
              <a:rPr lang="en-US" sz="1600" dirty="0" smtClean="0"/>
              <a:t>-  constrain planet formation and evolution</a:t>
            </a:r>
            <a:br>
              <a:rPr lang="en-US" sz="1600" dirty="0" smtClean="0"/>
            </a:br>
            <a:r>
              <a:rPr lang="en-US" sz="1600" dirty="0" smtClean="0"/>
              <a:t>-  provide accurate ages of planetary systems</a:t>
            </a:r>
            <a:br>
              <a:rPr lang="en-US" sz="1600" dirty="0" smtClean="0"/>
            </a:br>
            <a:r>
              <a:rPr lang="en-US" sz="1600" dirty="0" smtClean="0"/>
              <a:t>-  provide targets for atmosphere spectroscopy</a:t>
            </a:r>
            <a:endParaRPr lang="en-GB"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slide(fromBottom)">
                                      <p:cBhvr>
                                        <p:cTn id="14"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548680"/>
            <a:ext cx="8784976" cy="923330"/>
          </a:xfrm>
          <a:prstGeom prst="rect">
            <a:avLst/>
          </a:prstGeom>
        </p:spPr>
        <p:txBody>
          <a:bodyPr wrap="square">
            <a:spAutoFit/>
          </a:bodyPr>
          <a:lstStyle/>
          <a:p>
            <a:pPr lvl="0" eaLnBrk="0" hangingPunct="0">
              <a:tabLst>
                <a:tab pos="457200" algn="l"/>
              </a:tabLst>
            </a:pPr>
            <a:r>
              <a:rPr lang="en-GB" b="1" u="sng" dirty="0" smtClean="0">
                <a:ea typeface="Calibri" pitchFamily="34" charset="0"/>
                <a:cs typeface="Arial" pitchFamily="34" charset="0"/>
              </a:rPr>
              <a:t>STE-QUEST</a:t>
            </a:r>
            <a:r>
              <a:rPr lang="en-GB" b="1" dirty="0" smtClean="0">
                <a:ea typeface="Calibri" pitchFamily="34" charset="0"/>
                <a:cs typeface="Arial" pitchFamily="34" charset="0"/>
              </a:rPr>
              <a:t>(Space-Time Explorer and Quantum Equivalence Principle Space Test),  a proposed mission devoted to precise measurements of general relativity effects.</a:t>
            </a:r>
            <a:endParaRPr lang="en-GB" dirty="0"/>
          </a:p>
        </p:txBody>
      </p:sp>
      <p:pic>
        <p:nvPicPr>
          <p:cNvPr id="1026" name="Picture 2" descr="http://sci.esa.int/science-e-media/img/fb/STE-QUEST_Spacecraft_410.jpg"/>
          <p:cNvPicPr>
            <a:picLocks noChangeAspect="1" noChangeArrowheads="1"/>
          </p:cNvPicPr>
          <p:nvPr/>
        </p:nvPicPr>
        <p:blipFill>
          <a:blip r:embed="rId2" cstate="print"/>
          <a:srcRect/>
          <a:stretch>
            <a:fillRect/>
          </a:stretch>
        </p:blipFill>
        <p:spPr bwMode="auto">
          <a:xfrm>
            <a:off x="395536" y="1700808"/>
            <a:ext cx="1944216" cy="2954260"/>
          </a:xfrm>
          <a:prstGeom prst="rect">
            <a:avLst/>
          </a:prstGeom>
          <a:noFill/>
        </p:spPr>
      </p:pic>
      <p:pic>
        <p:nvPicPr>
          <p:cNvPr id="1028" name="Picture 4" descr="http://www.uni-duesseldorf.de/home/typo3temp/pics/68d070f0ae.jpg"/>
          <p:cNvPicPr>
            <a:picLocks noChangeAspect="1" noChangeArrowheads="1"/>
          </p:cNvPicPr>
          <p:nvPr/>
        </p:nvPicPr>
        <p:blipFill>
          <a:blip r:embed="rId3" cstate="print"/>
          <a:srcRect/>
          <a:stretch>
            <a:fillRect/>
          </a:stretch>
        </p:blipFill>
        <p:spPr bwMode="auto">
          <a:xfrm>
            <a:off x="2483768" y="1700808"/>
            <a:ext cx="3384376" cy="3219451"/>
          </a:xfrm>
          <a:prstGeom prst="rect">
            <a:avLst/>
          </a:prstGeom>
          <a:noFill/>
        </p:spPr>
      </p:pic>
      <p:pic>
        <p:nvPicPr>
          <p:cNvPr id="1030" name="Picture 6" descr="http://spaceinimages.esa.int/var/esa/storage/images/esa_multimedia/images/2009/12/ixo_spacecraft_design/9504383-4-eng-GB/IXO_spacecraft_design.jpg"/>
          <p:cNvPicPr>
            <a:picLocks noChangeAspect="1" noChangeArrowheads="1"/>
          </p:cNvPicPr>
          <p:nvPr/>
        </p:nvPicPr>
        <p:blipFill>
          <a:blip r:embed="rId4" cstate="print"/>
          <a:srcRect/>
          <a:stretch>
            <a:fillRect/>
          </a:stretch>
        </p:blipFill>
        <p:spPr bwMode="auto">
          <a:xfrm>
            <a:off x="5871529" y="1556792"/>
            <a:ext cx="3272471" cy="2492896"/>
          </a:xfrm>
          <a:prstGeom prst="rect">
            <a:avLst/>
          </a:prstGeom>
          <a:noFill/>
        </p:spPr>
      </p:pic>
      <p:sp>
        <p:nvSpPr>
          <p:cNvPr id="6" name="Rectangle 5"/>
          <p:cNvSpPr/>
          <p:nvPr/>
        </p:nvSpPr>
        <p:spPr>
          <a:xfrm>
            <a:off x="222951" y="4800600"/>
            <a:ext cx="8748464" cy="1569660"/>
          </a:xfrm>
          <a:prstGeom prst="rect">
            <a:avLst/>
          </a:prstGeom>
        </p:spPr>
        <p:txBody>
          <a:bodyPr wrap="square">
            <a:spAutoFit/>
          </a:bodyPr>
          <a:lstStyle/>
          <a:p>
            <a:r>
              <a:rPr lang="en-US" sz="1600" dirty="0" smtClean="0"/>
              <a:t>It is a proposed satellite mission to test the Einstein Equivalence Principle to high precision and search for new fundamental constituents and interactions in the Universe.</a:t>
            </a:r>
          </a:p>
          <a:p>
            <a:endParaRPr lang="en-US" sz="1600" dirty="0"/>
          </a:p>
          <a:p>
            <a:r>
              <a:rPr lang="en-US" sz="1600" dirty="0" smtClean="0"/>
              <a:t> It will contain an atom clock and an atom interferometer. It was selected for an initial assessment phase as one of the five candidates of the European Space Agency’s Cosmic Vision program.</a:t>
            </a:r>
            <a:endParaRPr lang="en-GB"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10" dur="1000" fill="hold"/>
                                        <p:tgtEl>
                                          <p:spTgt spid="102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circle(in)">
                                      <p:cBhvr>
                                        <p:cTn id="19" dur="20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1030"/>
                                        </p:tgtEl>
                                        <p:attrNameLst>
                                          <p:attrName>style.visibility</p:attrName>
                                        </p:attrNameLst>
                                      </p:cBhvr>
                                      <p:to>
                                        <p:strVal val="visible"/>
                                      </p:to>
                                    </p:set>
                                    <p:animEffect transition="in" filter="slide(fromBottom)">
                                      <p:cBhvr>
                                        <p:cTn id="24"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894</TotalTime>
  <Words>831</Words>
  <Application>Microsoft Office PowerPoint</Application>
  <PresentationFormat>On-screen Show (4:3)</PresentationFormat>
  <Paragraphs>109</Paragraphs>
  <Slides>13</Slides>
  <Notes>3</Notes>
  <HiddenSlides>1</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3_Default Design</vt:lpstr>
      <vt:lpstr>Cosmic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knowledge</vt:lpstr>
      <vt:lpstr>PowerPoint Presentation</vt:lpstr>
    </vt:vector>
  </TitlesOfParts>
  <Company>IBM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abc</cp:lastModifiedBy>
  <cp:revision>132</cp:revision>
  <dcterms:created xsi:type="dcterms:W3CDTF">2011-12-01T13:28:45Z</dcterms:created>
  <dcterms:modified xsi:type="dcterms:W3CDTF">2015-09-11T13:06:16Z</dcterms:modified>
</cp:coreProperties>
</file>